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8" r:id="rId3"/>
    <p:sldId id="257" r:id="rId4"/>
    <p:sldId id="259" r:id="rId5"/>
    <p:sldId id="260" r:id="rId6"/>
    <p:sldId id="263" r:id="rId7"/>
    <p:sldId id="264" r:id="rId8"/>
    <p:sldId id="265" r:id="rId9"/>
    <p:sldId id="261" r:id="rId10"/>
    <p:sldId id="266" r:id="rId11"/>
    <p:sldId id="272" r:id="rId12"/>
    <p:sldId id="269" r:id="rId13"/>
    <p:sldId id="270" r:id="rId14"/>
    <p:sldId id="271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3"/>
  </p:normalViewPr>
  <p:slideViewPr>
    <p:cSldViewPr snapToGrid="0" snapToObjects="1">
      <p:cViewPr varScale="1">
        <p:scale>
          <a:sx n="112" d="100"/>
          <a:sy n="112" d="100"/>
        </p:scale>
        <p:origin x="4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B9F5B3-598D-493E-9775-F866184ED05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0F8035E-3427-4C72-A1F2-6884C9D9A1B3}">
      <dgm:prSet/>
      <dgm:spPr/>
      <dgm:t>
        <a:bodyPr/>
        <a:lstStyle/>
        <a:p>
          <a:r>
            <a:rPr lang="en-US"/>
            <a:t>Mendistribusikan konten pembelajaran</a:t>
          </a:r>
        </a:p>
      </dgm:t>
    </dgm:pt>
    <dgm:pt modelId="{C61B8BAF-BD20-40EE-8256-D9EA6844C9F1}" type="parTrans" cxnId="{1DB73585-F1D5-4197-A418-563794C72931}">
      <dgm:prSet/>
      <dgm:spPr/>
      <dgm:t>
        <a:bodyPr/>
        <a:lstStyle/>
        <a:p>
          <a:endParaRPr lang="en-US"/>
        </a:p>
      </dgm:t>
    </dgm:pt>
    <dgm:pt modelId="{D009B1FD-17AC-4802-8A41-E4738A7D3D49}" type="sibTrans" cxnId="{1DB73585-F1D5-4197-A418-563794C72931}">
      <dgm:prSet/>
      <dgm:spPr/>
      <dgm:t>
        <a:bodyPr/>
        <a:lstStyle/>
        <a:p>
          <a:endParaRPr lang="en-US"/>
        </a:p>
      </dgm:t>
    </dgm:pt>
    <dgm:pt modelId="{8A051685-2873-475F-A924-732948AE547E}">
      <dgm:prSet/>
      <dgm:spPr/>
      <dgm:t>
        <a:bodyPr/>
        <a:lstStyle/>
        <a:p>
          <a:r>
            <a:rPr lang="en-US"/>
            <a:t>Memantau aktifitas peserta didik</a:t>
          </a:r>
        </a:p>
      </dgm:t>
    </dgm:pt>
    <dgm:pt modelId="{D5B46415-B433-48C7-9199-98AE977EA88E}" type="parTrans" cxnId="{47A94D22-013B-43EE-B7C5-9161260379FE}">
      <dgm:prSet/>
      <dgm:spPr/>
      <dgm:t>
        <a:bodyPr/>
        <a:lstStyle/>
        <a:p>
          <a:endParaRPr lang="en-US"/>
        </a:p>
      </dgm:t>
    </dgm:pt>
    <dgm:pt modelId="{F86D958C-CDF9-4D6F-BBD4-CFEB7B35E639}" type="sibTrans" cxnId="{47A94D22-013B-43EE-B7C5-9161260379FE}">
      <dgm:prSet/>
      <dgm:spPr/>
      <dgm:t>
        <a:bodyPr/>
        <a:lstStyle/>
        <a:p>
          <a:endParaRPr lang="en-US"/>
        </a:p>
      </dgm:t>
    </dgm:pt>
    <dgm:pt modelId="{5F003F33-4E3D-450B-A3F0-D5A08D242A4A}">
      <dgm:prSet/>
      <dgm:spPr/>
      <dgm:t>
        <a:bodyPr/>
        <a:lstStyle/>
        <a:p>
          <a:r>
            <a:rPr lang="en-US"/>
            <a:t>Menjalin interaksi dengan peserta didik</a:t>
          </a:r>
        </a:p>
      </dgm:t>
    </dgm:pt>
    <dgm:pt modelId="{FBD0A72F-4D54-41CA-9ECA-411CD60CA32E}" type="parTrans" cxnId="{DAFD0CEA-AFF2-462B-A77D-6E8E6CED06F6}">
      <dgm:prSet/>
      <dgm:spPr/>
      <dgm:t>
        <a:bodyPr/>
        <a:lstStyle/>
        <a:p>
          <a:endParaRPr lang="en-US"/>
        </a:p>
      </dgm:t>
    </dgm:pt>
    <dgm:pt modelId="{F2FF078B-B1AC-4922-92F8-238B6E76E1B0}" type="sibTrans" cxnId="{DAFD0CEA-AFF2-462B-A77D-6E8E6CED06F6}">
      <dgm:prSet/>
      <dgm:spPr/>
      <dgm:t>
        <a:bodyPr/>
        <a:lstStyle/>
        <a:p>
          <a:endParaRPr lang="en-US"/>
        </a:p>
      </dgm:t>
    </dgm:pt>
    <dgm:pt modelId="{4C2D6641-1246-0446-8BB5-49A8177AFF0E}" type="pres">
      <dgm:prSet presAssocID="{CAB9F5B3-598D-493E-9775-F866184ED05A}" presName="linear" presStyleCnt="0">
        <dgm:presLayoutVars>
          <dgm:animLvl val="lvl"/>
          <dgm:resizeHandles val="exact"/>
        </dgm:presLayoutVars>
      </dgm:prSet>
      <dgm:spPr/>
    </dgm:pt>
    <dgm:pt modelId="{FADC0C64-DF2F-FD4E-A924-4CADFB08CF82}" type="pres">
      <dgm:prSet presAssocID="{D0F8035E-3427-4C72-A1F2-6884C9D9A1B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FD3581B-4562-4749-AB50-EDB3652FE4A3}" type="pres">
      <dgm:prSet presAssocID="{D009B1FD-17AC-4802-8A41-E4738A7D3D49}" presName="spacer" presStyleCnt="0"/>
      <dgm:spPr/>
    </dgm:pt>
    <dgm:pt modelId="{1AFCAB86-8E16-8347-8950-469250D4ECBA}" type="pres">
      <dgm:prSet presAssocID="{8A051685-2873-475F-A924-732948AE547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C2A5869-0A9F-BF4A-B712-76CB5B4FE946}" type="pres">
      <dgm:prSet presAssocID="{F86D958C-CDF9-4D6F-BBD4-CFEB7B35E639}" presName="spacer" presStyleCnt="0"/>
      <dgm:spPr/>
    </dgm:pt>
    <dgm:pt modelId="{D7B6D676-F59C-DE4B-829B-044BEF95B9A0}" type="pres">
      <dgm:prSet presAssocID="{5F003F33-4E3D-450B-A3F0-D5A08D242A4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7A94D22-013B-43EE-B7C5-9161260379FE}" srcId="{CAB9F5B3-598D-493E-9775-F866184ED05A}" destId="{8A051685-2873-475F-A924-732948AE547E}" srcOrd="1" destOrd="0" parTransId="{D5B46415-B433-48C7-9199-98AE977EA88E}" sibTransId="{F86D958C-CDF9-4D6F-BBD4-CFEB7B35E639}"/>
    <dgm:cxn modelId="{37543E6E-AF9F-1E4F-B825-0EAC070FE9E2}" type="presOf" srcId="{8A051685-2873-475F-A924-732948AE547E}" destId="{1AFCAB86-8E16-8347-8950-469250D4ECBA}" srcOrd="0" destOrd="0" presId="urn:microsoft.com/office/officeart/2005/8/layout/vList2"/>
    <dgm:cxn modelId="{CE019575-605D-2743-804C-9FB8822C9E0C}" type="presOf" srcId="{CAB9F5B3-598D-493E-9775-F866184ED05A}" destId="{4C2D6641-1246-0446-8BB5-49A8177AFF0E}" srcOrd="0" destOrd="0" presId="urn:microsoft.com/office/officeart/2005/8/layout/vList2"/>
    <dgm:cxn modelId="{1DB73585-F1D5-4197-A418-563794C72931}" srcId="{CAB9F5B3-598D-493E-9775-F866184ED05A}" destId="{D0F8035E-3427-4C72-A1F2-6884C9D9A1B3}" srcOrd="0" destOrd="0" parTransId="{C61B8BAF-BD20-40EE-8256-D9EA6844C9F1}" sibTransId="{D009B1FD-17AC-4802-8A41-E4738A7D3D49}"/>
    <dgm:cxn modelId="{191A8F89-90CF-4342-B878-FC165EA14927}" type="presOf" srcId="{5F003F33-4E3D-450B-A3F0-D5A08D242A4A}" destId="{D7B6D676-F59C-DE4B-829B-044BEF95B9A0}" srcOrd="0" destOrd="0" presId="urn:microsoft.com/office/officeart/2005/8/layout/vList2"/>
    <dgm:cxn modelId="{7E59C2E1-8AAE-A343-89A0-AE2450DA0E2F}" type="presOf" srcId="{D0F8035E-3427-4C72-A1F2-6884C9D9A1B3}" destId="{FADC0C64-DF2F-FD4E-A924-4CADFB08CF82}" srcOrd="0" destOrd="0" presId="urn:microsoft.com/office/officeart/2005/8/layout/vList2"/>
    <dgm:cxn modelId="{DAFD0CEA-AFF2-462B-A77D-6E8E6CED06F6}" srcId="{CAB9F5B3-598D-493E-9775-F866184ED05A}" destId="{5F003F33-4E3D-450B-A3F0-D5A08D242A4A}" srcOrd="2" destOrd="0" parTransId="{FBD0A72F-4D54-41CA-9ECA-411CD60CA32E}" sibTransId="{F2FF078B-B1AC-4922-92F8-238B6E76E1B0}"/>
    <dgm:cxn modelId="{92980790-4525-F14B-A0D9-966B47A4E67B}" type="presParOf" srcId="{4C2D6641-1246-0446-8BB5-49A8177AFF0E}" destId="{FADC0C64-DF2F-FD4E-A924-4CADFB08CF82}" srcOrd="0" destOrd="0" presId="urn:microsoft.com/office/officeart/2005/8/layout/vList2"/>
    <dgm:cxn modelId="{154AC757-ADA0-F54D-BE77-5B7BBAE14A2D}" type="presParOf" srcId="{4C2D6641-1246-0446-8BB5-49A8177AFF0E}" destId="{3FD3581B-4562-4749-AB50-EDB3652FE4A3}" srcOrd="1" destOrd="0" presId="urn:microsoft.com/office/officeart/2005/8/layout/vList2"/>
    <dgm:cxn modelId="{A2184266-6B6F-2747-AD09-FF9A4A018193}" type="presParOf" srcId="{4C2D6641-1246-0446-8BB5-49A8177AFF0E}" destId="{1AFCAB86-8E16-8347-8950-469250D4ECBA}" srcOrd="2" destOrd="0" presId="urn:microsoft.com/office/officeart/2005/8/layout/vList2"/>
    <dgm:cxn modelId="{20698A78-7356-8E4D-BDC7-50DE66F9F866}" type="presParOf" srcId="{4C2D6641-1246-0446-8BB5-49A8177AFF0E}" destId="{CC2A5869-0A9F-BF4A-B712-76CB5B4FE946}" srcOrd="3" destOrd="0" presId="urn:microsoft.com/office/officeart/2005/8/layout/vList2"/>
    <dgm:cxn modelId="{E5357A28-F002-194D-9033-972FB32121FC}" type="presParOf" srcId="{4C2D6641-1246-0446-8BB5-49A8177AFF0E}" destId="{D7B6D676-F59C-DE4B-829B-044BEF95B9A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DC0C64-DF2F-FD4E-A924-4CADFB08CF82}">
      <dsp:nvSpPr>
        <dsp:cNvPr id="0" name=""/>
        <dsp:cNvSpPr/>
      </dsp:nvSpPr>
      <dsp:spPr>
        <a:xfrm>
          <a:off x="0" y="57446"/>
          <a:ext cx="6589260" cy="16309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Mendistribusikan konten pembelajaran</a:t>
          </a:r>
        </a:p>
      </dsp:txBody>
      <dsp:txXfrm>
        <a:off x="79618" y="137064"/>
        <a:ext cx="6430024" cy="1471744"/>
      </dsp:txXfrm>
    </dsp:sp>
    <dsp:sp modelId="{1AFCAB86-8E16-8347-8950-469250D4ECBA}">
      <dsp:nvSpPr>
        <dsp:cNvPr id="0" name=""/>
        <dsp:cNvSpPr/>
      </dsp:nvSpPr>
      <dsp:spPr>
        <a:xfrm>
          <a:off x="0" y="1806506"/>
          <a:ext cx="6589260" cy="163098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Memantau aktifitas peserta didik</a:t>
          </a:r>
        </a:p>
      </dsp:txBody>
      <dsp:txXfrm>
        <a:off x="79618" y="1886124"/>
        <a:ext cx="6430024" cy="1471744"/>
      </dsp:txXfrm>
    </dsp:sp>
    <dsp:sp modelId="{D7B6D676-F59C-DE4B-829B-044BEF95B9A0}">
      <dsp:nvSpPr>
        <dsp:cNvPr id="0" name=""/>
        <dsp:cNvSpPr/>
      </dsp:nvSpPr>
      <dsp:spPr>
        <a:xfrm>
          <a:off x="0" y="3555566"/>
          <a:ext cx="6589260" cy="163098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Menjalin interaksi dengan peserta didik</a:t>
          </a:r>
        </a:p>
      </dsp:txBody>
      <dsp:txXfrm>
        <a:off x="79618" y="3635184"/>
        <a:ext cx="6430024" cy="14717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17FA6-3E17-9A44-B986-7CBE4D5E4B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866D63-285F-D24E-82F9-FCB94EE2F8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9653BB-5C55-4146-B7F1-D35D4D0FF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B2F5E-1152-2345-98FD-079178252C87}" type="datetimeFigureOut">
              <a:rPr lang="en-US" smtClean="0"/>
              <a:t>8/3/20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0C4E7-2747-A241-BD3C-ED40D574A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A4B31B-556D-1541-9104-C987A0079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6A9F-9C0E-B24E-870E-58435652E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199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99733-ABCE-D74D-AFC7-F9A31B8DD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DB6328-0007-6749-B661-D68812D899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EB83C-428C-FD41-9C17-BA48B5C56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B2F5E-1152-2345-98FD-079178252C87}" type="datetimeFigureOut">
              <a:rPr lang="en-US" smtClean="0"/>
              <a:t>8/3/20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ADB7B4-8435-654D-B2F5-7D6A48DC7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82152-C06B-5A49-B44C-F95DC403F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6A9F-9C0E-B24E-870E-58435652E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70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C41032-6D8E-3542-BD2C-7D18017928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74E7AE-772A-F64A-81B3-B02345119A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3592A-5079-634B-9CBB-BF241B73F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B2F5E-1152-2345-98FD-079178252C87}" type="datetimeFigureOut">
              <a:rPr lang="en-US" smtClean="0"/>
              <a:t>8/3/20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BEFEB-DCEC-E142-9FC6-B472D114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F8F7E-E493-B843-925A-49E953343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6A9F-9C0E-B24E-870E-58435652E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980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F55DD-1E79-124D-9980-FB9B73E0E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049B4-1E15-A24D-ADCD-56841928B3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58C251-D27F-D640-BE2C-D7F5F3A05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B2F5E-1152-2345-98FD-079178252C87}" type="datetimeFigureOut">
              <a:rPr lang="en-US" smtClean="0"/>
              <a:t>8/3/20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87AA1-DE1E-EF46-A344-8BC26E834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CCA32-2975-444D-95DA-DC543EB9F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6A9F-9C0E-B24E-870E-58435652E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22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5108D-861F-1041-B99B-DDB694292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19C5C1-27D3-CB4F-8396-7B861652D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2CEB1-ECBD-3B49-AB2C-0150A63B2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B2F5E-1152-2345-98FD-079178252C87}" type="datetimeFigureOut">
              <a:rPr lang="en-US" smtClean="0"/>
              <a:t>8/3/20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3AB6B3-B279-AE49-8203-8504F88FC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21ACE-427D-4847-89C8-92F6575D8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6A9F-9C0E-B24E-870E-58435652E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671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BFE91-AA3D-F341-8D01-4AAC5E2F6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A582D-2833-FB47-9CA3-7C5F96B0BD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C9CF28-2F36-6740-A1FA-3B605E2FF9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61889A-C846-7A4C-A204-03D7F205F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B2F5E-1152-2345-98FD-079178252C87}" type="datetimeFigureOut">
              <a:rPr lang="en-US" smtClean="0"/>
              <a:t>8/3/20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3DCCD8-810A-BB40-81DC-35165DA3F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196325-604B-5141-BB7B-A9480310A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6A9F-9C0E-B24E-870E-58435652E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414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124A2-1CFB-954A-BD84-AC7ACD3B5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798320-4B76-B54F-BD05-ADE3B92B9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543EE3-BEA6-4743-BE3D-5D6D3EAF98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B0D90B-D105-C548-BABE-0A56946552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45D15E-A204-4B4C-8F89-AE43DEDCAC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9509CD-1AC4-0D45-8F86-4FF8F9EE4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B2F5E-1152-2345-98FD-079178252C87}" type="datetimeFigureOut">
              <a:rPr lang="en-US" smtClean="0"/>
              <a:t>8/3/20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536EC3-3CD3-2F4E-A814-5DAC8B40D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E6D2D6-1A4F-C843-85D1-6E1A69E14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6A9F-9C0E-B24E-870E-58435652E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54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7F889-5ED9-544B-AD15-F7B458A5E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067204-86EC-744D-9ED5-9811AF34C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B2F5E-1152-2345-98FD-079178252C87}" type="datetimeFigureOut">
              <a:rPr lang="en-US" smtClean="0"/>
              <a:t>8/3/20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BB417E-2E0E-0A44-9A66-FB5853F90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8E5EF9-C2FA-6A47-996C-EC35485D0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6A9F-9C0E-B24E-870E-58435652E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623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16EDD7-C728-7F47-811F-65FFCB88A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B2F5E-1152-2345-98FD-079178252C87}" type="datetimeFigureOut">
              <a:rPr lang="en-US" smtClean="0"/>
              <a:t>8/3/20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B44B09-028A-464F-B471-E10D29CD0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77EB4A-9115-584B-9DBC-3199C1391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6A9F-9C0E-B24E-870E-58435652E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345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BD049-AF82-7C4A-A7DB-B7C14E506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4964B-3B99-1F40-B170-EDD111E7F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F00696-D744-A744-82B8-4875628077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65797B-93DD-FC4E-87F3-4BB941A70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B2F5E-1152-2345-98FD-079178252C87}" type="datetimeFigureOut">
              <a:rPr lang="en-US" smtClean="0"/>
              <a:t>8/3/20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31F83B-10AD-B94C-8509-BFDA43E04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AB1B69-4D95-5943-B919-45A68FBBB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6A9F-9C0E-B24E-870E-58435652E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213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F01E6-4C96-524F-B72C-080AB40A4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FA5F33-2B0F-3D47-A82B-AD139D346C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40145A-51EE-0F43-92AF-48A18237C4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EAB8DA-577F-7043-BA76-8EF58E0E2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B2F5E-1152-2345-98FD-079178252C87}" type="datetimeFigureOut">
              <a:rPr lang="en-US" smtClean="0"/>
              <a:t>8/3/20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336B9-2CE7-B54D-BA00-8E0268805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8EDA41-162C-5449-913F-7A0C8CADC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6A9F-9C0E-B24E-870E-58435652E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210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E3A44C-573D-8745-98FE-DE9864BEF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05CB06-076C-E24D-B52A-2C45EF714D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81A1D-6259-1943-BC17-FDB760C012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B2F5E-1152-2345-98FD-079178252C87}" type="datetimeFigureOut">
              <a:rPr lang="en-US" smtClean="0"/>
              <a:t>8/3/20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CDB66-C1BE-B243-A1A9-F8DF651FE7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F8AAB-01F3-ED42-8407-0107A9CA48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36A9F-9C0E-B24E-870E-58435652E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14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67009BBA-DC62-4808-B0A8-DC86986B76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2" name="Picture 11" descr="A close up of a womans face&#10;&#10;Description automatically generated">
            <a:extLst>
              <a:ext uri="{FF2B5EF4-FFF2-40B4-BE49-F238E27FC236}">
                <a16:creationId xmlns:a16="http://schemas.microsoft.com/office/drawing/2014/main" id="{2924AEA3-C86F-2E4C-8A8F-489E565293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03" r="27807" b="-1"/>
          <a:stretch/>
        </p:blipFill>
        <p:spPr>
          <a:xfrm>
            <a:off x="643467" y="680402"/>
            <a:ext cx="5334930" cy="5334930"/>
          </a:xfrm>
          <a:custGeom>
            <a:avLst/>
            <a:gdLst/>
            <a:ahLst/>
            <a:cxnLst/>
            <a:rect l="l" t="t" r="r" b="b"/>
            <a:pathLst>
              <a:path w="2232338" h="2232338">
                <a:moveTo>
                  <a:pt x="1116169" y="0"/>
                </a:moveTo>
                <a:cubicBezTo>
                  <a:pt x="1732612" y="0"/>
                  <a:pt x="2232338" y="499726"/>
                  <a:pt x="2232338" y="1116169"/>
                </a:cubicBezTo>
                <a:cubicBezTo>
                  <a:pt x="2232338" y="1732612"/>
                  <a:pt x="1732612" y="2232338"/>
                  <a:pt x="1116169" y="2232338"/>
                </a:cubicBezTo>
                <a:cubicBezTo>
                  <a:pt x="499726" y="2232338"/>
                  <a:pt x="0" y="1732612"/>
                  <a:pt x="0" y="1116169"/>
                </a:cubicBezTo>
                <a:cubicBezTo>
                  <a:pt x="0" y="499726"/>
                  <a:pt x="499726" y="0"/>
                  <a:pt x="1116169" y="0"/>
                </a:cubicBezTo>
                <a:close/>
              </a:path>
            </a:pathLst>
          </a:custGeom>
        </p:spPr>
      </p:pic>
      <p:sp>
        <p:nvSpPr>
          <p:cNvPr id="77" name="Arc 76">
            <a:extLst>
              <a:ext uri="{FF2B5EF4-FFF2-40B4-BE49-F238E27FC236}">
                <a16:creationId xmlns:a16="http://schemas.microsoft.com/office/drawing/2014/main" id="{3F9BDB9F-8714-4605-B1BF-670E94960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57504">
            <a:off x="8488250" y="695616"/>
            <a:ext cx="2987899" cy="2987899"/>
          </a:xfrm>
          <a:prstGeom prst="arc">
            <a:avLst>
              <a:gd name="adj1" fmla="val 16200000"/>
              <a:gd name="adj2" fmla="val 2188646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82FB8-2736-A840-B237-D6B6F11793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21863" y="643468"/>
            <a:ext cx="4926669" cy="3433088"/>
          </a:xfrm>
        </p:spPr>
        <p:txBody>
          <a:bodyPr>
            <a:normAutofit/>
          </a:bodyPr>
          <a:lstStyle/>
          <a:p>
            <a:r>
              <a:rPr lang="en-US" sz="4700" b="1" dirty="0">
                <a:solidFill>
                  <a:srgbClr val="FFFFFF"/>
                </a:solidFill>
              </a:rPr>
              <a:t>PEMBELAJARAN JARAK JAUH</a:t>
            </a:r>
            <a:br>
              <a:rPr lang="en-US" sz="4700" b="1" dirty="0">
                <a:solidFill>
                  <a:srgbClr val="FFFFFF"/>
                </a:solidFill>
              </a:rPr>
            </a:br>
            <a:r>
              <a:rPr lang="en-US" sz="4700" b="1" dirty="0">
                <a:solidFill>
                  <a:srgbClr val="FFFFFF"/>
                </a:solidFill>
              </a:rPr>
              <a:t>MENGUBAH PARADIGMA “BELAJAR”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CB339924-0C86-4476-A81F-37DCF289E1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7267" y="4948670"/>
            <a:ext cx="846442" cy="82348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7E4093-2FC8-A947-B7BB-20A5FDE073E1}"/>
              </a:ext>
            </a:extLst>
          </p:cNvPr>
          <p:cNvSpPr/>
          <p:nvPr/>
        </p:nvSpPr>
        <p:spPr>
          <a:xfrm>
            <a:off x="943614" y="5825430"/>
            <a:ext cx="104564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DR. USWATUN HASANAH, S.PD, M.PD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78766E8-12B1-E54F-BF45-146601CF8000}"/>
              </a:ext>
            </a:extLst>
          </p:cNvPr>
          <p:cNvSpPr/>
          <p:nvPr/>
        </p:nvSpPr>
        <p:spPr>
          <a:xfrm>
            <a:off x="5715000" y="4557486"/>
            <a:ext cx="6283561" cy="91748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n w="0">
                  <a:solidFill>
                    <a:schemeClr val="tx2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EVALUASI PEMBELAJARAN DARING DI ERA NEW NORMAL</a:t>
            </a:r>
          </a:p>
        </p:txBody>
      </p:sp>
    </p:spTree>
    <p:extLst>
      <p:ext uri="{BB962C8B-B14F-4D97-AF65-F5344CB8AC3E}">
        <p14:creationId xmlns:p14="http://schemas.microsoft.com/office/powerpoint/2010/main" val="3031315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762F600-E6E8-FE4D-9F2C-43B6D41549C6}"/>
              </a:ext>
            </a:extLst>
          </p:cNvPr>
          <p:cNvSpPr txBox="1">
            <a:spLocks/>
          </p:cNvSpPr>
          <p:nvPr/>
        </p:nvSpPr>
        <p:spPr>
          <a:xfrm>
            <a:off x="-79001" y="510988"/>
            <a:ext cx="12075458" cy="470647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r"/>
            <a:r>
              <a:rPr lang="en-GB"/>
              <a:t>Beberapa contoh Proses Pembelajaran Dengan LMS</a:t>
            </a:r>
          </a:p>
          <a:p>
            <a:pPr marL="711200" lvl="1" indent="-387350" algn="r">
              <a:buFont typeface="+mj-lt"/>
              <a:buAutoNum type="alphaUcPeriod" startAt="2"/>
            </a:pPr>
            <a:endParaRPr lang="en-GB" sz="2000"/>
          </a:p>
          <a:p>
            <a:pPr marL="711200" lvl="1" indent="-387350" algn="r">
              <a:buFont typeface="+mj-lt"/>
              <a:buAutoNum type="alphaUcPeriod" startAt="2"/>
            </a:pPr>
            <a:endParaRPr lang="en-GB" sz="2000"/>
          </a:p>
          <a:p>
            <a:pPr marL="711200" lvl="1" indent="-387350" algn="r">
              <a:buFont typeface="+mj-lt"/>
              <a:buAutoNum type="alphaUcPeriod" startAt="2"/>
            </a:pPr>
            <a:endParaRPr lang="en-GB" sz="2000"/>
          </a:p>
          <a:p>
            <a:pPr marL="711200" lvl="1" indent="-387350" algn="r">
              <a:buFont typeface="+mj-lt"/>
              <a:buAutoNum type="alphaUcPeriod" startAt="2"/>
            </a:pPr>
            <a:endParaRPr lang="en-GB" sz="2000"/>
          </a:p>
          <a:p>
            <a:pPr marL="711200" lvl="1" indent="-387350" algn="r">
              <a:buFont typeface="+mj-lt"/>
              <a:buAutoNum type="alphaUcPeriod" startAt="2"/>
            </a:pPr>
            <a:endParaRPr lang="en-GB" sz="2000"/>
          </a:p>
          <a:p>
            <a:pPr marL="711200" lvl="1" indent="-387350" algn="r">
              <a:buFont typeface="+mj-lt"/>
              <a:buAutoNum type="alphaUcPeriod" startAt="2"/>
            </a:pPr>
            <a:endParaRPr lang="en-GB" sz="2000"/>
          </a:p>
          <a:p>
            <a:pPr marL="711200" lvl="1" indent="-387350" algn="r">
              <a:buFont typeface="+mj-lt"/>
              <a:buAutoNum type="alphaUcPeriod" startAt="2"/>
            </a:pPr>
            <a:endParaRPr lang="en-GB" sz="2000"/>
          </a:p>
          <a:p>
            <a:pPr marL="711200" lvl="1" indent="-387350" algn="r">
              <a:buFont typeface="+mj-lt"/>
              <a:buAutoNum type="alphaUcPeriod" startAt="2"/>
            </a:pPr>
            <a:endParaRPr lang="en-GB" sz="2000"/>
          </a:p>
          <a:p>
            <a:pPr marL="711200" lvl="1" indent="-387350" algn="r">
              <a:buFont typeface="+mj-lt"/>
              <a:buAutoNum type="alphaUcPeriod" startAt="2"/>
            </a:pPr>
            <a:endParaRPr lang="en-GB" sz="20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E3CC81-EFF9-0B4F-86A7-F3B77F7E39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958728" y="1129553"/>
            <a:ext cx="5188884" cy="55401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D262FD-750E-F24E-9C1F-DD6A95EBFFB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49623" y="1129553"/>
            <a:ext cx="5250517" cy="554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71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4BCF372-BF8B-0543-8067-1B5366D918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73" r="3255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568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39AAA69-6BB1-8A42-AB98-A5A7D5A85C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5175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5172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002C25C-57D4-BD49-A894-CFC57C8A33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806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336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BBA62E9-CC4D-4449-96C5-75772526A0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5175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9484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7" name="Content Placeholder 16" descr="A screenshot of a cell phone&#10;&#10;Description automatically generated">
            <a:extLst>
              <a:ext uri="{FF2B5EF4-FFF2-40B4-BE49-F238E27FC236}">
                <a16:creationId xmlns:a16="http://schemas.microsoft.com/office/drawing/2014/main" id="{B2E129C1-E4C5-CB43-B34E-CDB4F663C4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" b="1866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500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4C4F3183-42EA-0C40-94B8-7F574C0D78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407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5897AF88-BDD6-924B-BCB3-080AAA76B5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428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797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F274D73-5F88-3741-AFC9-47937A8FD9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2300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317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BC55A6-8D72-254B-A945-C8CDF8F0F6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0" r="1" b="616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658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531B3-2765-1C49-BF93-D48370D47DD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algn="ctr"/>
            <a:r>
              <a:rPr lang="en-US" b="1" dirty="0"/>
              <a:t>BIODATA</a:t>
            </a:r>
          </a:p>
        </p:txBody>
      </p:sp>
      <p:pic>
        <p:nvPicPr>
          <p:cNvPr id="8" name="Content Placeholder 7" descr="A person sitting at a table using a computer&#10;&#10;Description automatically generated">
            <a:extLst>
              <a:ext uri="{FF2B5EF4-FFF2-40B4-BE49-F238E27FC236}">
                <a16:creationId xmlns:a16="http://schemas.microsoft.com/office/drawing/2014/main" id="{C15FBBFA-CFB1-EC4D-8E12-66647D2142A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6612" y="1817370"/>
            <a:ext cx="4424363" cy="4372293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843C2C-0B15-6549-AE1D-DDAF26C6D2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509260" y="1681163"/>
            <a:ext cx="5846128" cy="823912"/>
          </a:xfrm>
          <a:solidFill>
            <a:schemeClr val="accent2"/>
          </a:solidFill>
        </p:spPr>
        <p:txBody>
          <a:bodyPr>
            <a:normAutofit lnSpcReduction="10000"/>
          </a:bodyPr>
          <a:lstStyle/>
          <a:p>
            <a:r>
              <a:rPr lang="en-US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NAMA : DR. USWATUN HASANAH</a:t>
            </a:r>
          </a:p>
          <a:p>
            <a:r>
              <a:rPr lang="en-US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NIP	: 19760730 200112 2 003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0B7027-7BB4-DA48-B88B-2D016407DE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09260" y="2505075"/>
            <a:ext cx="5846128" cy="3684588"/>
          </a:xfrm>
          <a:solidFill>
            <a:schemeClr val="accent4"/>
          </a:solidFill>
        </p:spPr>
        <p:txBody>
          <a:bodyPr/>
          <a:lstStyle/>
          <a:p>
            <a:r>
              <a:rPr lang="en-US" dirty="0"/>
              <a:t>AKTIVITAS: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KEPALA SMAN I PURWANTORO WONOGIRI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PENULIS SEJUMLAH BUKU DAN ARTIKEL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PENCIPTA LAGU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FASILITATOR NASIONAL DIR.SMA</a:t>
            </a:r>
          </a:p>
        </p:txBody>
      </p:sp>
    </p:spTree>
    <p:extLst>
      <p:ext uri="{BB962C8B-B14F-4D97-AF65-F5344CB8AC3E}">
        <p14:creationId xmlns:p14="http://schemas.microsoft.com/office/powerpoint/2010/main" val="4174867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6EEF1FAC-84C2-3E48-B227-32E9C9BD7B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655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3DC6821B-E93F-A84A-A40F-75EAF62594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0609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84F98F-92C0-2D4E-BED8-7FDAF582BD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3157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7062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E3231411-9BA4-2646-B023-A778EEBD3F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3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0234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DE2B262B-B42E-0445-800C-E453BC05ED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0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9048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5D83BA7F-0B96-C34B-B797-45C694EA06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3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079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9DAF2B50-0DA6-164B-AEB8-BAD080D4AB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0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5160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E2903C53-BED0-B34F-832C-32C59E26C9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7075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4D83EC6-A615-6D41-BA82-FEEA81F10F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6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1438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097B747C-F3D5-5A41-B73F-616D83131E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5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042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56B9E1-D583-9641-BE50-D7CD4D0C1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KEBIJAKAN BDR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79173-62CF-CA45-B14A-64BCB3055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179388" lvl="1" indent="0">
              <a:spcAft>
                <a:spcPts val="600"/>
              </a:spcAft>
              <a:buNone/>
            </a:pPr>
            <a:r>
              <a:rPr lang="en-US" sz="2000" dirty="0"/>
              <a:t>Proses </a:t>
            </a:r>
            <a:r>
              <a:rPr lang="en-US" sz="2000" dirty="0" err="1"/>
              <a:t>Belajar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Rumah</a:t>
            </a:r>
            <a:r>
              <a:rPr lang="en-US" sz="2000" dirty="0"/>
              <a:t> </a:t>
            </a:r>
            <a:r>
              <a:rPr lang="en-US" sz="2000" dirty="0" err="1"/>
              <a:t>dilaksanakan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ketentuan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berikut</a:t>
            </a:r>
            <a:r>
              <a:rPr lang="en-US" sz="2000" dirty="0"/>
              <a:t>:</a:t>
            </a:r>
            <a:endParaRPr lang="en-US" sz="2000"/>
          </a:p>
          <a:p>
            <a:pPr marL="636588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dirty="0" err="1"/>
              <a:t>Belajar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Rumah</a:t>
            </a:r>
            <a:r>
              <a:rPr lang="en-US" sz="2000" dirty="0"/>
              <a:t> </a:t>
            </a:r>
            <a:r>
              <a:rPr lang="en-US" sz="2000" b="1" dirty="0" err="1"/>
              <a:t>melalui</a:t>
            </a:r>
            <a:r>
              <a:rPr lang="en-US" sz="2000" b="1" dirty="0"/>
              <a:t> </a:t>
            </a:r>
            <a:r>
              <a:rPr lang="en-US" sz="2000" b="1" dirty="0" err="1"/>
              <a:t>pembelajaran</a:t>
            </a:r>
            <a:r>
              <a:rPr lang="en-US" sz="2000" b="1" dirty="0"/>
              <a:t> daring / </a:t>
            </a:r>
            <a:r>
              <a:rPr lang="en-US" sz="2000" b="1" dirty="0" err="1"/>
              <a:t>jarak</a:t>
            </a:r>
            <a:r>
              <a:rPr lang="en-US" sz="2000" b="1" dirty="0"/>
              <a:t> </a:t>
            </a:r>
            <a:r>
              <a:rPr lang="en-US" sz="2000" b="1" dirty="0" err="1"/>
              <a:t>jauh</a:t>
            </a:r>
            <a:r>
              <a:rPr lang="en-US" sz="2000" b="1" dirty="0"/>
              <a:t> </a:t>
            </a:r>
            <a:r>
              <a:rPr lang="en-US" sz="2000" dirty="0" err="1"/>
              <a:t>dilaksanakan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memberikan</a:t>
            </a:r>
            <a:r>
              <a:rPr lang="en-US" sz="2000" dirty="0"/>
              <a:t> </a:t>
            </a:r>
            <a:r>
              <a:rPr lang="en-US" sz="2000" dirty="0" err="1"/>
              <a:t>pengalaman</a:t>
            </a:r>
            <a:r>
              <a:rPr lang="en-US" sz="2000" dirty="0"/>
              <a:t> </a:t>
            </a:r>
            <a:r>
              <a:rPr lang="en-US" sz="2000" dirty="0" err="1"/>
              <a:t>belajar</a:t>
            </a:r>
            <a:r>
              <a:rPr lang="en-US" sz="2000" dirty="0"/>
              <a:t> yang </a:t>
            </a:r>
            <a:r>
              <a:rPr lang="en-US" sz="2000" dirty="0" err="1"/>
              <a:t>bermakna</a:t>
            </a:r>
            <a:r>
              <a:rPr lang="en-US" sz="2000" dirty="0"/>
              <a:t> </a:t>
            </a:r>
            <a:r>
              <a:rPr lang="en-US" sz="2000" dirty="0" err="1"/>
              <a:t>bagi</a:t>
            </a:r>
            <a:r>
              <a:rPr lang="en-US" sz="2000" dirty="0"/>
              <a:t> </a:t>
            </a:r>
            <a:r>
              <a:rPr lang="en-US" sz="2000" dirty="0" err="1"/>
              <a:t>siswa</a:t>
            </a:r>
            <a:r>
              <a:rPr lang="en-US" sz="2000" dirty="0"/>
              <a:t>, </a:t>
            </a:r>
            <a:r>
              <a:rPr lang="en-US" sz="2000" b="1" dirty="0" err="1"/>
              <a:t>tanpa</a:t>
            </a:r>
            <a:r>
              <a:rPr lang="en-US" sz="2000" b="1" dirty="0"/>
              <a:t> </a:t>
            </a:r>
            <a:r>
              <a:rPr lang="en-US" sz="2000" b="1" dirty="0" err="1"/>
              <a:t>terbebani</a:t>
            </a:r>
            <a:r>
              <a:rPr lang="en-US" sz="2000" b="1" dirty="0"/>
              <a:t> </a:t>
            </a:r>
            <a:r>
              <a:rPr lang="en-US" sz="2000" dirty="0" err="1"/>
              <a:t>tuntutan</a:t>
            </a:r>
            <a:r>
              <a:rPr lang="en-US" sz="2000" dirty="0"/>
              <a:t> </a:t>
            </a:r>
            <a:r>
              <a:rPr lang="en-US" sz="2000" dirty="0" err="1"/>
              <a:t>menuntaskan</a:t>
            </a:r>
            <a:r>
              <a:rPr lang="en-US" sz="2000" dirty="0"/>
              <a:t> </a:t>
            </a:r>
            <a:r>
              <a:rPr lang="en-US" sz="2000" dirty="0" err="1"/>
              <a:t>seluruh</a:t>
            </a:r>
            <a:r>
              <a:rPr lang="en-US" sz="2000" dirty="0"/>
              <a:t> </a:t>
            </a:r>
            <a:r>
              <a:rPr lang="en-US" sz="2000" dirty="0" err="1"/>
              <a:t>capaian</a:t>
            </a:r>
            <a:r>
              <a:rPr lang="en-US" sz="2000" dirty="0"/>
              <a:t> </a:t>
            </a:r>
            <a:r>
              <a:rPr lang="en-US" sz="2000" dirty="0" err="1"/>
              <a:t>kurikulum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kenaikan</a:t>
            </a:r>
            <a:r>
              <a:rPr lang="en-US" sz="2000" dirty="0"/>
              <a:t> </a:t>
            </a:r>
            <a:r>
              <a:rPr lang="en-US" sz="2000" dirty="0" err="1"/>
              <a:t>kelas</a:t>
            </a:r>
            <a:r>
              <a:rPr lang="en-US" sz="2000" dirty="0"/>
              <a:t> </a:t>
            </a:r>
            <a:r>
              <a:rPr lang="en-US" sz="2000" dirty="0" err="1"/>
              <a:t>maupun</a:t>
            </a:r>
            <a:r>
              <a:rPr lang="en-US" sz="2000" dirty="0"/>
              <a:t> </a:t>
            </a:r>
            <a:r>
              <a:rPr lang="en-US" sz="2000" dirty="0" err="1"/>
              <a:t>keluiusan</a:t>
            </a:r>
            <a:r>
              <a:rPr lang="en-US" sz="2000" dirty="0"/>
              <a:t>;</a:t>
            </a:r>
            <a:endParaRPr lang="en-US" sz="2000"/>
          </a:p>
          <a:p>
            <a:pPr marL="636588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dirty="0" err="1"/>
              <a:t>Belajar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Rumah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b="1" dirty="0" err="1"/>
              <a:t>difokuskan</a:t>
            </a:r>
            <a:r>
              <a:rPr lang="en-US" sz="2000" b="1" dirty="0"/>
              <a:t> pada </a:t>
            </a:r>
            <a:r>
              <a:rPr lang="en-US" sz="2000" b="1" dirty="0" err="1"/>
              <a:t>pendidikan</a:t>
            </a:r>
            <a:r>
              <a:rPr lang="en-US" sz="2000" b="1" dirty="0"/>
              <a:t> </a:t>
            </a:r>
            <a:r>
              <a:rPr lang="en-US" sz="2000" b="1" dirty="0" err="1"/>
              <a:t>kecakapan</a:t>
            </a:r>
            <a:r>
              <a:rPr lang="en-US" sz="2000" b="1" dirty="0"/>
              <a:t> </a:t>
            </a:r>
            <a:r>
              <a:rPr lang="en-US" sz="2000" b="1" dirty="0" err="1"/>
              <a:t>hidup</a:t>
            </a:r>
            <a:r>
              <a:rPr lang="en-US" sz="2000" dirty="0"/>
              <a:t> </a:t>
            </a:r>
            <a:r>
              <a:rPr lang="en-US" sz="2000" dirty="0" err="1"/>
              <a:t>antara</a:t>
            </a:r>
            <a:r>
              <a:rPr lang="en-US" sz="2000" dirty="0"/>
              <a:t> lain </a:t>
            </a:r>
            <a:r>
              <a:rPr lang="en-US" sz="2000" dirty="0" err="1"/>
              <a:t>mengenai</a:t>
            </a:r>
            <a:r>
              <a:rPr lang="en-US" sz="2000" dirty="0"/>
              <a:t> </a:t>
            </a:r>
            <a:r>
              <a:rPr lang="en-US" sz="2000" dirty="0" err="1"/>
              <a:t>pandemi</a:t>
            </a:r>
            <a:r>
              <a:rPr lang="en-US" sz="2000" dirty="0"/>
              <a:t> Covid-19;</a:t>
            </a:r>
            <a:endParaRPr lang="en-US" sz="2000"/>
          </a:p>
          <a:p>
            <a:pPr marL="636588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b="1" dirty="0" err="1"/>
              <a:t>Aktivitas</a:t>
            </a:r>
            <a:r>
              <a:rPr lang="en-US" sz="2000" b="1" dirty="0"/>
              <a:t> dan </a:t>
            </a:r>
            <a:r>
              <a:rPr lang="en-US" sz="2000" b="1" dirty="0" err="1"/>
              <a:t>tugas</a:t>
            </a:r>
            <a:r>
              <a:rPr lang="en-US" sz="2000" b="1" dirty="0"/>
              <a:t> </a:t>
            </a:r>
            <a:r>
              <a:rPr lang="en-US" sz="2000" b="1" dirty="0" err="1"/>
              <a:t>pembelajaran</a:t>
            </a:r>
            <a:r>
              <a:rPr lang="en-US" sz="2000" b="1" dirty="0"/>
              <a:t> </a:t>
            </a:r>
            <a:r>
              <a:rPr lang="en-US" sz="2000" dirty="0" err="1"/>
              <a:t>Belajar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Rumah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bervariasi</a:t>
            </a:r>
            <a:r>
              <a:rPr lang="en-US" sz="2000" dirty="0"/>
              <a:t> </a:t>
            </a:r>
            <a:r>
              <a:rPr lang="en-US" sz="2000" dirty="0" err="1"/>
              <a:t>antarsiswa</a:t>
            </a:r>
            <a:r>
              <a:rPr lang="en-US" sz="2000" dirty="0"/>
              <a:t>, </a:t>
            </a:r>
            <a:r>
              <a:rPr lang="en-US" sz="2000" dirty="0" err="1"/>
              <a:t>sesuai</a:t>
            </a:r>
            <a:r>
              <a:rPr lang="en-US" sz="2000" dirty="0"/>
              <a:t> </a:t>
            </a:r>
            <a:r>
              <a:rPr lang="en-US" sz="2000" dirty="0" err="1"/>
              <a:t>minat</a:t>
            </a:r>
            <a:r>
              <a:rPr lang="en-US" sz="2000" dirty="0"/>
              <a:t> dan </a:t>
            </a:r>
            <a:r>
              <a:rPr lang="en-US" sz="2000" dirty="0" err="1"/>
              <a:t>kondisi</a:t>
            </a:r>
            <a:r>
              <a:rPr lang="en-US" sz="2000" dirty="0"/>
              <a:t> </a:t>
            </a:r>
            <a:r>
              <a:rPr lang="en-US" sz="2000" dirty="0" err="1"/>
              <a:t>masing-masing</a:t>
            </a:r>
            <a:r>
              <a:rPr lang="en-US" sz="2000" dirty="0"/>
              <a:t>, </a:t>
            </a:r>
            <a:r>
              <a:rPr lang="en-US" sz="2000" dirty="0" err="1"/>
              <a:t>termasuk</a:t>
            </a:r>
            <a:r>
              <a:rPr lang="en-US" sz="2000" dirty="0"/>
              <a:t> </a:t>
            </a:r>
            <a:r>
              <a:rPr lang="en-US" sz="2000" b="1" dirty="0" err="1"/>
              <a:t>mempertimbangkan</a:t>
            </a:r>
            <a:r>
              <a:rPr lang="en-US" sz="2000" b="1" dirty="0"/>
              <a:t> </a:t>
            </a:r>
            <a:r>
              <a:rPr lang="en-US" sz="2000" b="1" dirty="0" err="1"/>
              <a:t>kesenjangan</a:t>
            </a:r>
            <a:r>
              <a:rPr lang="en-US" sz="2000" b="1" dirty="0"/>
              <a:t> </a:t>
            </a:r>
            <a:r>
              <a:rPr lang="en-US" sz="2000" b="1" dirty="0" err="1"/>
              <a:t>akses</a:t>
            </a:r>
            <a:r>
              <a:rPr lang="en-US" sz="2000" b="1" dirty="0"/>
              <a:t>/ </a:t>
            </a:r>
            <a:r>
              <a:rPr lang="en-US" sz="2000" b="1" dirty="0" err="1"/>
              <a:t>fasilitas</a:t>
            </a:r>
            <a:r>
              <a:rPr lang="en-US" sz="2000" b="1" dirty="0"/>
              <a:t> </a:t>
            </a:r>
            <a:r>
              <a:rPr lang="en-US" sz="2000" b="1" dirty="0" err="1"/>
              <a:t>belajar</a:t>
            </a:r>
            <a:r>
              <a:rPr lang="en-US" sz="2000" b="1" dirty="0"/>
              <a:t> di </a:t>
            </a:r>
            <a:r>
              <a:rPr lang="en-US" sz="2000" b="1" dirty="0" err="1"/>
              <a:t>rumah</a:t>
            </a:r>
            <a:r>
              <a:rPr lang="en-US" sz="2000" dirty="0"/>
              <a:t>;</a:t>
            </a:r>
            <a:endParaRPr lang="en-US" sz="2000"/>
          </a:p>
          <a:p>
            <a:pPr marL="636588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dirty="0" err="1"/>
              <a:t>Bukti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produk</a:t>
            </a:r>
            <a:r>
              <a:rPr lang="en-US" sz="2000" dirty="0"/>
              <a:t> </a:t>
            </a:r>
            <a:r>
              <a:rPr lang="en-US" sz="2000" dirty="0" err="1"/>
              <a:t>aktivitas</a:t>
            </a:r>
            <a:r>
              <a:rPr lang="en-US" sz="2000" dirty="0"/>
              <a:t> </a:t>
            </a:r>
            <a:r>
              <a:rPr lang="en-US" sz="2000" dirty="0" err="1"/>
              <a:t>Belajar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Rumah</a:t>
            </a:r>
            <a:r>
              <a:rPr lang="en-US" sz="2000" dirty="0"/>
              <a:t> </a:t>
            </a:r>
            <a:r>
              <a:rPr lang="en-US" sz="2000" dirty="0" err="1"/>
              <a:t>diberi</a:t>
            </a:r>
            <a:r>
              <a:rPr lang="en-US" sz="2000" dirty="0"/>
              <a:t> </a:t>
            </a:r>
            <a:r>
              <a:rPr lang="en-US" sz="2000" b="1" dirty="0" err="1"/>
              <a:t>umpan</a:t>
            </a:r>
            <a:r>
              <a:rPr lang="en-US" sz="2000" b="1" dirty="0"/>
              <a:t> </a:t>
            </a:r>
            <a:r>
              <a:rPr lang="en-US" sz="2000" b="1" dirty="0" err="1"/>
              <a:t>balik</a:t>
            </a:r>
            <a:r>
              <a:rPr lang="en-US" sz="2000" b="1" dirty="0"/>
              <a:t> yang </a:t>
            </a:r>
            <a:r>
              <a:rPr lang="en-US" sz="2000" b="1" dirty="0" err="1"/>
              <a:t>bersifat</a:t>
            </a:r>
            <a:r>
              <a:rPr lang="en-US" sz="2000" b="1" dirty="0"/>
              <a:t> </a:t>
            </a:r>
            <a:r>
              <a:rPr lang="en-US" sz="2000" b="1" dirty="0" err="1"/>
              <a:t>kualitatif</a:t>
            </a:r>
            <a:r>
              <a:rPr lang="en-US" sz="2000" b="1" dirty="0"/>
              <a:t> </a:t>
            </a:r>
            <a:r>
              <a:rPr lang="en-US" sz="2000" dirty="0"/>
              <a:t>dan </a:t>
            </a:r>
            <a:r>
              <a:rPr lang="en-US" sz="2000" dirty="0" err="1"/>
              <a:t>berguna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guru, </a:t>
            </a:r>
            <a:r>
              <a:rPr lang="en-US" sz="2000" b="1" dirty="0" err="1"/>
              <a:t>tanpa</a:t>
            </a:r>
            <a:r>
              <a:rPr lang="en-US" sz="2000" b="1" dirty="0"/>
              <a:t> </a:t>
            </a:r>
            <a:r>
              <a:rPr lang="en-US" sz="2000" b="1" dirty="0" err="1"/>
              <a:t>diharuskan</a:t>
            </a:r>
            <a:r>
              <a:rPr lang="en-US" sz="2000" dirty="0"/>
              <a:t> </a:t>
            </a:r>
            <a:r>
              <a:rPr lang="en-US" sz="2000" dirty="0" err="1"/>
              <a:t>memberi</a:t>
            </a:r>
            <a:r>
              <a:rPr lang="en-US" sz="2000" dirty="0"/>
              <a:t> </a:t>
            </a:r>
            <a:r>
              <a:rPr lang="en-US" sz="2000" dirty="0" err="1"/>
              <a:t>skor</a:t>
            </a:r>
            <a:r>
              <a:rPr lang="en-US" sz="2000" dirty="0"/>
              <a:t>/ </a:t>
            </a:r>
            <a:r>
              <a:rPr lang="en-US" sz="2000" dirty="0" err="1"/>
              <a:t>nilai</a:t>
            </a:r>
            <a:r>
              <a:rPr lang="en-US" sz="2000" dirty="0"/>
              <a:t> </a:t>
            </a:r>
            <a:r>
              <a:rPr lang="en-US" sz="2000" dirty="0" err="1"/>
              <a:t>kuantitatif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41355149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ouse with trees in the background&#10;&#10;Description automatically generated">
            <a:extLst>
              <a:ext uri="{FF2B5EF4-FFF2-40B4-BE49-F238E27FC236}">
                <a16:creationId xmlns:a16="http://schemas.microsoft.com/office/drawing/2014/main" id="{A11CADDA-E039-BF47-BCAC-D8F558E818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901" b="7099"/>
          <a:stretch/>
        </p:blipFill>
        <p:spPr>
          <a:xfrm>
            <a:off x="0" y="-73928"/>
            <a:ext cx="12191980" cy="6857990"/>
          </a:xfrm>
          <a:prstGeom prst="rect">
            <a:avLst/>
          </a:prstGeom>
        </p:spPr>
      </p:pic>
      <p:sp>
        <p:nvSpPr>
          <p:cNvPr id="10" name="Rectangle 7">
            <a:extLst>
              <a:ext uri="{FF2B5EF4-FFF2-40B4-BE49-F238E27FC236}">
                <a16:creationId xmlns:a16="http://schemas.microsoft.com/office/drawing/2014/main" id="{216BB327-7AA9-4EC5-815F-9D8E6BC5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89171B6-9975-C441-928E-026CF690A253}"/>
              </a:ext>
            </a:extLst>
          </p:cNvPr>
          <p:cNvSpPr/>
          <p:nvPr/>
        </p:nvSpPr>
        <p:spPr>
          <a:xfrm>
            <a:off x="3251200" y="2293257"/>
            <a:ext cx="6444343" cy="1262743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8D22EF-9C89-4142-ADEB-BA3DAEA148E3}"/>
              </a:ext>
            </a:extLst>
          </p:cNvPr>
          <p:cNvSpPr/>
          <p:nvPr/>
        </p:nvSpPr>
        <p:spPr>
          <a:xfrm>
            <a:off x="3002686" y="1458575"/>
            <a:ext cx="69413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TERIMA KASIH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2349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99531B-1681-4D6E-BECB-18325B33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344094-430A-400B-804B-910E696A1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709375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3C67DF-7782-4E57-AB9B-F1B4811AD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543451" y="1248213"/>
            <a:ext cx="5413238" cy="4326335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5D474-4AA1-7F4A-B7AD-E6B65DA22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67" y="675564"/>
            <a:ext cx="3609833" cy="5204085"/>
          </a:xfrm>
        </p:spPr>
        <p:txBody>
          <a:bodyPr>
            <a:normAutofit/>
          </a:bodyPr>
          <a:lstStyle/>
          <a:p>
            <a:r>
              <a:rPr lang="en-US" sz="4100" b="1"/>
              <a:t>PRINSIP PEMBELAJARAN DARING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3A5AE3-BD30-455C-842B-7626C8BEF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DBECAA5-1F2D-470D-875C-8F2C2CA3E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D47EF6E-3D0E-4BC3-9151-E60DFC4F10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2635696"/>
              </p:ext>
            </p:extLst>
          </p:nvPr>
        </p:nvGraphicFramePr>
        <p:xfrm>
          <a:off x="4776730" y="819369"/>
          <a:ext cx="6589260" cy="5243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3494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EFAD8E-26CD-3948-8A1C-20718A19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n-US" sz="3700" b="1">
                <a:solidFill>
                  <a:srgbClr val="FFFFFF"/>
                </a:solidFill>
              </a:rPr>
              <a:t>INTI PEMBELAJARAN DARING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7BFA8-FA22-8941-83FF-D56DACB4F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Guru </a:t>
            </a:r>
            <a:r>
              <a:rPr lang="en-US" dirty="0" err="1"/>
              <a:t>menyediakan</a:t>
            </a:r>
            <a:r>
              <a:rPr lang="en-US" dirty="0"/>
              <a:t> </a:t>
            </a:r>
            <a:r>
              <a:rPr lang="en-US" dirty="0" err="1"/>
              <a:t>konten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platform yang </a:t>
            </a:r>
            <a:r>
              <a:rPr lang="en-US" dirty="0" err="1"/>
              <a:t>dipilih</a:t>
            </a:r>
            <a:r>
              <a:rPr lang="en-US" dirty="0"/>
              <a:t> (</a:t>
            </a:r>
            <a:r>
              <a:rPr lang="en-US" dirty="0" err="1"/>
              <a:t>teks</a:t>
            </a:r>
            <a:r>
              <a:rPr lang="en-US" dirty="0"/>
              <a:t>, </a:t>
            </a:r>
            <a:r>
              <a:rPr lang="en-US" dirty="0" err="1"/>
              <a:t>gambar</a:t>
            </a:r>
            <a:r>
              <a:rPr lang="en-US" dirty="0"/>
              <a:t>, </a:t>
            </a:r>
            <a:r>
              <a:rPr lang="en-US" dirty="0" err="1"/>
              <a:t>rekaman</a:t>
            </a:r>
            <a:r>
              <a:rPr lang="en-US" dirty="0"/>
              <a:t> audio, dan </a:t>
            </a:r>
            <a:r>
              <a:rPr lang="en-US" dirty="0" err="1"/>
              <a:t>atau</a:t>
            </a:r>
            <a:r>
              <a:rPr lang="en-US" dirty="0"/>
              <a:t> video</a:t>
            </a:r>
          </a:p>
          <a:p>
            <a:r>
              <a:rPr lang="en-US" dirty="0"/>
              <a:t>Guru </a:t>
            </a:r>
            <a:r>
              <a:rPr lang="en-US" dirty="0" err="1"/>
              <a:t>menyediakan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dan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kuis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memantua</a:t>
            </a:r>
            <a:r>
              <a:rPr lang="en-US" dirty="0"/>
              <a:t> </a:t>
            </a:r>
            <a:r>
              <a:rPr lang="en-US" dirty="0" err="1"/>
              <a:t>aktifitas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dan </a:t>
            </a:r>
            <a:r>
              <a:rPr lang="en-US" dirty="0" err="1"/>
              <a:t>capaian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endParaRPr lang="en-US" dirty="0"/>
          </a:p>
          <a:p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en-US" dirty="0" err="1"/>
              <a:t>didik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mengakses</a:t>
            </a:r>
            <a:r>
              <a:rPr lang="en-US" dirty="0"/>
              <a:t> </a:t>
            </a:r>
            <a:r>
              <a:rPr lang="en-US" dirty="0" err="1"/>
              <a:t>konten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lokasi</a:t>
            </a:r>
            <a:r>
              <a:rPr lang="en-US" dirty="0"/>
              <a:t> </a:t>
            </a:r>
            <a:r>
              <a:rPr lang="en-US" dirty="0" err="1"/>
              <a:t>masing</a:t>
            </a:r>
            <a:r>
              <a:rPr lang="en-US" dirty="0"/>
              <a:t> – </a:t>
            </a:r>
            <a:r>
              <a:rPr lang="en-US" dirty="0" err="1"/>
              <a:t>masing</a:t>
            </a:r>
            <a:endParaRPr lang="en-US" dirty="0"/>
          </a:p>
          <a:p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en-US" dirty="0" err="1"/>
              <a:t>didik</a:t>
            </a:r>
            <a:r>
              <a:rPr lang="en-US" dirty="0"/>
              <a:t> </a:t>
            </a:r>
            <a:r>
              <a:rPr lang="en-US" dirty="0" err="1"/>
              <a:t>mengerjakan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dan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kuis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dengann</a:t>
            </a:r>
            <a:r>
              <a:rPr lang="en-US" dirty="0"/>
              <a:t> </a:t>
            </a:r>
            <a:r>
              <a:rPr lang="en-US" dirty="0" err="1"/>
              <a:t>konten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endParaRPr lang="en-US" dirty="0"/>
          </a:p>
          <a:p>
            <a:r>
              <a:rPr lang="en-US" dirty="0"/>
              <a:t>Guru </a:t>
            </a:r>
            <a:r>
              <a:rPr lang="en-US" dirty="0" err="1"/>
              <a:t>memberi</a:t>
            </a:r>
            <a:r>
              <a:rPr lang="en-US" dirty="0"/>
              <a:t> feedback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dan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kuis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dikerjakan</a:t>
            </a:r>
            <a:r>
              <a:rPr lang="en-US" dirty="0"/>
              <a:t> </a:t>
            </a:r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en-US" dirty="0" err="1"/>
              <a:t>didik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645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093A738-05AF-4140-9281-77A3C12DA233}"/>
              </a:ext>
            </a:extLst>
          </p:cNvPr>
          <p:cNvSpPr/>
          <p:nvPr/>
        </p:nvSpPr>
        <p:spPr>
          <a:xfrm>
            <a:off x="823953" y="1775889"/>
            <a:ext cx="964214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400" b="1" dirty="0" err="1">
                <a:solidFill>
                  <a:prstClr val="white"/>
                </a:solidFill>
              </a:rPr>
              <a:t>Surat</a:t>
            </a:r>
            <a:r>
              <a:rPr lang="en-US" sz="2400" b="1" dirty="0">
                <a:solidFill>
                  <a:prstClr val="white"/>
                </a:solidFill>
              </a:rPr>
              <a:t> </a:t>
            </a:r>
            <a:r>
              <a:rPr lang="en-US" sz="2400" b="1" dirty="0" err="1">
                <a:solidFill>
                  <a:prstClr val="white"/>
                </a:solidFill>
              </a:rPr>
              <a:t>Edaran</a:t>
            </a:r>
            <a:r>
              <a:rPr lang="en-US" sz="2400" b="1" dirty="0">
                <a:solidFill>
                  <a:prstClr val="white"/>
                </a:solidFill>
              </a:rPr>
              <a:t> </a:t>
            </a:r>
            <a:r>
              <a:rPr lang="en-US" sz="2400" b="1" dirty="0" err="1">
                <a:solidFill>
                  <a:prstClr val="white"/>
                </a:solidFill>
              </a:rPr>
              <a:t>Menteri</a:t>
            </a:r>
            <a:r>
              <a:rPr lang="en-US" sz="2400" b="1" dirty="0">
                <a:solidFill>
                  <a:prstClr val="white"/>
                </a:solidFill>
              </a:rPr>
              <a:t> </a:t>
            </a:r>
            <a:r>
              <a:rPr lang="en-US" sz="2400" b="1" dirty="0" err="1">
                <a:solidFill>
                  <a:prstClr val="white"/>
                </a:solidFill>
              </a:rPr>
              <a:t>Mendikbud</a:t>
            </a:r>
            <a:r>
              <a:rPr lang="en-US" sz="2400" b="1" dirty="0">
                <a:solidFill>
                  <a:prstClr val="white"/>
                </a:solidFill>
              </a:rPr>
              <a:t> </a:t>
            </a:r>
            <a:r>
              <a:rPr lang="en-US" sz="2400" b="1" dirty="0" err="1">
                <a:solidFill>
                  <a:prstClr val="white"/>
                </a:solidFill>
              </a:rPr>
              <a:t>Nomor</a:t>
            </a:r>
            <a:r>
              <a:rPr lang="en-US" sz="2400" b="1" dirty="0">
                <a:solidFill>
                  <a:prstClr val="white"/>
                </a:solidFill>
              </a:rPr>
              <a:t> 36962/MPK.A/HK/2020</a:t>
            </a:r>
            <a:endParaRPr lang="id-ID" sz="2400" b="1" dirty="0">
              <a:solidFill>
                <a:prstClr val="white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9A01B13-0783-E84A-AA39-C2E16954D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21" y="2237554"/>
            <a:ext cx="10312100" cy="4487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6119ED5-D76E-B94C-B3A8-E70A2204F612}"/>
              </a:ext>
            </a:extLst>
          </p:cNvPr>
          <p:cNvSpPr txBox="1">
            <a:spLocks/>
          </p:cNvSpPr>
          <p:nvPr/>
        </p:nvSpPr>
        <p:spPr>
          <a:xfrm>
            <a:off x="435632" y="454404"/>
            <a:ext cx="11349269" cy="8223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800" spc="50" dirty="0">
                <a:ln w="12700" cmpd="sng">
                  <a:solidFill>
                    <a:schemeClr val="tx1"/>
                  </a:solidFill>
                  <a:prstDash val="solid"/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sym typeface="+mn-ea"/>
              </a:rPr>
              <a:t>KEBIJAKAN BELAJAR DARI RUMAH</a:t>
            </a:r>
          </a:p>
        </p:txBody>
      </p:sp>
    </p:spTree>
    <p:extLst>
      <p:ext uri="{BB962C8B-B14F-4D97-AF65-F5344CB8AC3E}">
        <p14:creationId xmlns:p14="http://schemas.microsoft.com/office/powerpoint/2010/main" val="3671075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D25841-BDA5-1C43-9E2B-2707C468A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PELAKSANAAN PEMBELAJARAN</a:t>
            </a:r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8F78A-8E4D-AD42-B2BE-0D47F3E00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700" dirty="0">
                <a:solidFill>
                  <a:srgbClr val="FEFFFF"/>
                </a:solidFill>
              </a:rPr>
              <a:t>APLIKASI NON </a:t>
            </a:r>
            <a:r>
              <a:rPr lang="en-US" sz="1700" i="1" dirty="0">
                <a:solidFill>
                  <a:srgbClr val="FEFFFF"/>
                </a:solidFill>
              </a:rPr>
              <a:t>E-LEARNING</a:t>
            </a:r>
          </a:p>
          <a:p>
            <a:r>
              <a:rPr lang="en-US" sz="1700" dirty="0">
                <a:solidFill>
                  <a:srgbClr val="FEFFFF"/>
                </a:solidFill>
              </a:rPr>
              <a:t>Media </a:t>
            </a:r>
            <a:r>
              <a:rPr lang="en-US" sz="1700" dirty="0" err="1">
                <a:solidFill>
                  <a:srgbClr val="FEFFFF"/>
                </a:solidFill>
              </a:rPr>
              <a:t>Sosial</a:t>
            </a:r>
            <a:r>
              <a:rPr lang="en-US" sz="1700" dirty="0">
                <a:solidFill>
                  <a:srgbClr val="FEFFFF"/>
                </a:solidFill>
              </a:rPr>
              <a:t> (</a:t>
            </a:r>
            <a:r>
              <a:rPr lang="en-US" sz="1700" i="1" dirty="0" err="1">
                <a:solidFill>
                  <a:srgbClr val="FEFFFF"/>
                </a:solidFill>
              </a:rPr>
              <a:t>facebook</a:t>
            </a:r>
            <a:r>
              <a:rPr lang="en-US" sz="1700" i="1" dirty="0">
                <a:solidFill>
                  <a:srgbClr val="FEFFFF"/>
                </a:solidFill>
              </a:rPr>
              <a:t>, Twitter, Instagram</a:t>
            </a:r>
            <a:r>
              <a:rPr lang="en-US" sz="1700" dirty="0">
                <a:solidFill>
                  <a:srgbClr val="FEFFFF"/>
                </a:solidFill>
              </a:rPr>
              <a:t>, dan </a:t>
            </a:r>
            <a:r>
              <a:rPr lang="en-US" sz="1700" dirty="0" err="1">
                <a:solidFill>
                  <a:srgbClr val="FEFFFF"/>
                </a:solidFill>
              </a:rPr>
              <a:t>sejenisnya</a:t>
            </a:r>
            <a:r>
              <a:rPr lang="en-US" sz="1700" dirty="0">
                <a:solidFill>
                  <a:srgbClr val="FEFFFF"/>
                </a:solidFill>
              </a:rPr>
              <a:t>)</a:t>
            </a:r>
          </a:p>
          <a:p>
            <a:r>
              <a:rPr lang="en-US" sz="1700" dirty="0" err="1">
                <a:solidFill>
                  <a:srgbClr val="FEFFFF"/>
                </a:solidFill>
              </a:rPr>
              <a:t>Aplikasi</a:t>
            </a:r>
            <a:r>
              <a:rPr lang="en-US" sz="1700" dirty="0">
                <a:solidFill>
                  <a:srgbClr val="FEFFFF"/>
                </a:solidFill>
              </a:rPr>
              <a:t> </a:t>
            </a:r>
            <a:r>
              <a:rPr lang="en-US" sz="1700" i="1" dirty="0">
                <a:solidFill>
                  <a:srgbClr val="FEFFFF"/>
                </a:solidFill>
              </a:rPr>
              <a:t>e-mail</a:t>
            </a:r>
          </a:p>
          <a:p>
            <a:r>
              <a:rPr lang="en-US" sz="1700" dirty="0" err="1">
                <a:solidFill>
                  <a:srgbClr val="FEFFFF"/>
                </a:solidFill>
              </a:rPr>
              <a:t>Aplikasi</a:t>
            </a:r>
            <a:r>
              <a:rPr lang="en-US" sz="1700" dirty="0">
                <a:solidFill>
                  <a:srgbClr val="FEFFFF"/>
                </a:solidFill>
              </a:rPr>
              <a:t> </a:t>
            </a:r>
            <a:r>
              <a:rPr lang="en-US" sz="1700" dirty="0" err="1">
                <a:solidFill>
                  <a:srgbClr val="FEFFFF"/>
                </a:solidFill>
              </a:rPr>
              <a:t>percakapan</a:t>
            </a:r>
            <a:r>
              <a:rPr lang="en-US" sz="1700" dirty="0">
                <a:solidFill>
                  <a:srgbClr val="FEFFFF"/>
                </a:solidFill>
              </a:rPr>
              <a:t> (WA, telegram, dan </a:t>
            </a:r>
            <a:r>
              <a:rPr lang="en-US" sz="1700" dirty="0" err="1">
                <a:solidFill>
                  <a:srgbClr val="FEFFFF"/>
                </a:solidFill>
              </a:rPr>
              <a:t>sejenisnya</a:t>
            </a:r>
            <a:r>
              <a:rPr lang="en-US" sz="1700" dirty="0">
                <a:solidFill>
                  <a:srgbClr val="FEFFFF"/>
                </a:solidFill>
              </a:rPr>
              <a:t>)</a:t>
            </a:r>
          </a:p>
          <a:p>
            <a:r>
              <a:rPr lang="en-US" sz="1700" dirty="0" err="1">
                <a:solidFill>
                  <a:srgbClr val="FEFFFF"/>
                </a:solidFill>
              </a:rPr>
              <a:t>Layanan</a:t>
            </a:r>
            <a:r>
              <a:rPr lang="en-US" sz="1700" dirty="0">
                <a:solidFill>
                  <a:srgbClr val="FEFFFF"/>
                </a:solidFill>
              </a:rPr>
              <a:t> </a:t>
            </a:r>
            <a:r>
              <a:rPr lang="en-US" sz="1700" i="1" dirty="0">
                <a:solidFill>
                  <a:srgbClr val="FEFFFF"/>
                </a:solidFill>
              </a:rPr>
              <a:t>Cloud </a:t>
            </a:r>
            <a:r>
              <a:rPr lang="en-US" sz="1700" dirty="0">
                <a:solidFill>
                  <a:srgbClr val="FEFFFF"/>
                </a:solidFill>
              </a:rPr>
              <a:t>(</a:t>
            </a:r>
            <a:r>
              <a:rPr lang="en-US" sz="1700" i="1" dirty="0">
                <a:solidFill>
                  <a:srgbClr val="FEFFFF"/>
                </a:solidFill>
              </a:rPr>
              <a:t>Google Drive, iCloud, Drop Box</a:t>
            </a:r>
            <a:r>
              <a:rPr lang="en-US" sz="1700" dirty="0">
                <a:solidFill>
                  <a:srgbClr val="FEFFFF"/>
                </a:solidFill>
              </a:rPr>
              <a:t>, dan </a:t>
            </a:r>
            <a:r>
              <a:rPr lang="en-US" sz="1700" dirty="0" err="1">
                <a:solidFill>
                  <a:srgbClr val="FEFFFF"/>
                </a:solidFill>
              </a:rPr>
              <a:t>sejenisnya</a:t>
            </a:r>
            <a:r>
              <a:rPr lang="en-US" sz="1700" dirty="0">
                <a:solidFill>
                  <a:srgbClr val="FEFFFF"/>
                </a:solidFill>
              </a:rPr>
              <a:t>)</a:t>
            </a:r>
          </a:p>
          <a:p>
            <a:pPr marL="0" indent="0">
              <a:buNone/>
            </a:pPr>
            <a:endParaRPr lang="en-US" sz="1700" dirty="0">
              <a:solidFill>
                <a:srgbClr val="FEFFFF"/>
              </a:solidFill>
            </a:endParaRPr>
          </a:p>
          <a:p>
            <a:pPr marL="0" indent="0">
              <a:buNone/>
            </a:pPr>
            <a:r>
              <a:rPr lang="en-US" sz="1700" dirty="0">
                <a:solidFill>
                  <a:srgbClr val="FEFFFF"/>
                </a:solidFill>
              </a:rPr>
              <a:t>APLIKASI </a:t>
            </a:r>
            <a:r>
              <a:rPr lang="en-US" sz="1700" i="1" dirty="0">
                <a:solidFill>
                  <a:srgbClr val="FEFFFF"/>
                </a:solidFill>
              </a:rPr>
              <a:t>E-LEARNING</a:t>
            </a:r>
          </a:p>
          <a:p>
            <a:r>
              <a:rPr lang="en-US" sz="1700" dirty="0" err="1">
                <a:solidFill>
                  <a:srgbClr val="FEFFFF"/>
                </a:solidFill>
              </a:rPr>
              <a:t>Menggunakan</a:t>
            </a:r>
            <a:r>
              <a:rPr lang="en-US" sz="1700" dirty="0">
                <a:solidFill>
                  <a:srgbClr val="FEFFFF"/>
                </a:solidFill>
              </a:rPr>
              <a:t> </a:t>
            </a:r>
            <a:r>
              <a:rPr lang="en-US" sz="1700" dirty="0" err="1">
                <a:solidFill>
                  <a:srgbClr val="FEFFFF"/>
                </a:solidFill>
              </a:rPr>
              <a:t>teknologi</a:t>
            </a:r>
            <a:r>
              <a:rPr lang="en-US" sz="1700" dirty="0">
                <a:solidFill>
                  <a:srgbClr val="FEFFFF"/>
                </a:solidFill>
              </a:rPr>
              <a:t> browser </a:t>
            </a:r>
            <a:r>
              <a:rPr lang="en-US" sz="1700" dirty="0" err="1">
                <a:solidFill>
                  <a:srgbClr val="FEFFFF"/>
                </a:solidFill>
              </a:rPr>
              <a:t>sebagai</a:t>
            </a:r>
            <a:r>
              <a:rPr lang="en-US" sz="1700" dirty="0">
                <a:solidFill>
                  <a:srgbClr val="FEFFFF"/>
                </a:solidFill>
              </a:rPr>
              <a:t> </a:t>
            </a:r>
            <a:r>
              <a:rPr lang="en-US" sz="1700" dirty="0" err="1">
                <a:solidFill>
                  <a:srgbClr val="FEFFFF"/>
                </a:solidFill>
              </a:rPr>
              <a:t>klien</a:t>
            </a:r>
            <a:r>
              <a:rPr lang="en-US" sz="1700" dirty="0">
                <a:solidFill>
                  <a:srgbClr val="FEFFFF"/>
                </a:solidFill>
              </a:rPr>
              <a:t> </a:t>
            </a:r>
            <a:r>
              <a:rPr lang="en-US" sz="1700" dirty="0" err="1">
                <a:solidFill>
                  <a:srgbClr val="FEFFFF"/>
                </a:solidFill>
              </a:rPr>
              <a:t>untuk</a:t>
            </a:r>
            <a:r>
              <a:rPr lang="en-US" sz="1700" dirty="0">
                <a:solidFill>
                  <a:srgbClr val="FEFFFF"/>
                </a:solidFill>
              </a:rPr>
              <a:t> </a:t>
            </a:r>
            <a:r>
              <a:rPr lang="en-US" sz="1700" dirty="0" err="1">
                <a:solidFill>
                  <a:srgbClr val="FEFFFF"/>
                </a:solidFill>
              </a:rPr>
              <a:t>meneyelesaikan</a:t>
            </a:r>
            <a:r>
              <a:rPr lang="en-US" sz="1700" dirty="0">
                <a:solidFill>
                  <a:srgbClr val="FEFFFF"/>
                </a:solidFill>
              </a:rPr>
              <a:t> </a:t>
            </a:r>
            <a:r>
              <a:rPr lang="en-US" sz="1700" dirty="0" err="1">
                <a:solidFill>
                  <a:srgbClr val="FEFFFF"/>
                </a:solidFill>
              </a:rPr>
              <a:t>satu</a:t>
            </a:r>
            <a:r>
              <a:rPr lang="en-US" sz="1700" dirty="0">
                <a:solidFill>
                  <a:srgbClr val="FEFFFF"/>
                </a:solidFill>
              </a:rPr>
              <a:t> </a:t>
            </a:r>
            <a:r>
              <a:rPr lang="en-US" sz="1700" dirty="0" err="1">
                <a:solidFill>
                  <a:srgbClr val="FEFFFF"/>
                </a:solidFill>
              </a:rPr>
              <a:t>atau</a:t>
            </a:r>
            <a:r>
              <a:rPr lang="en-US" sz="1700" dirty="0">
                <a:solidFill>
                  <a:srgbClr val="FEFFFF"/>
                </a:solidFill>
              </a:rPr>
              <a:t> </a:t>
            </a:r>
            <a:r>
              <a:rPr lang="en-US" sz="1700" dirty="0" err="1">
                <a:solidFill>
                  <a:srgbClr val="FEFFFF"/>
                </a:solidFill>
              </a:rPr>
              <a:t>tugas</a:t>
            </a:r>
            <a:r>
              <a:rPr lang="en-US" sz="1700" dirty="0">
                <a:solidFill>
                  <a:srgbClr val="FEFFFF"/>
                </a:solidFill>
              </a:rPr>
              <a:t> </a:t>
            </a:r>
            <a:r>
              <a:rPr lang="en-US" sz="1700" dirty="0" err="1">
                <a:solidFill>
                  <a:srgbClr val="FEFFFF"/>
                </a:solidFill>
              </a:rPr>
              <a:t>melalui</a:t>
            </a:r>
            <a:r>
              <a:rPr lang="en-US" sz="1700" dirty="0">
                <a:solidFill>
                  <a:srgbClr val="FEFFFF"/>
                </a:solidFill>
              </a:rPr>
              <a:t> </a:t>
            </a:r>
            <a:r>
              <a:rPr lang="en-US" sz="1700" dirty="0" err="1">
                <a:solidFill>
                  <a:srgbClr val="FEFFFF"/>
                </a:solidFill>
              </a:rPr>
              <a:t>jaringan</a:t>
            </a:r>
            <a:r>
              <a:rPr lang="en-US" sz="1700" dirty="0">
                <a:solidFill>
                  <a:srgbClr val="FEFFFF"/>
                </a:solidFill>
              </a:rPr>
              <a:t>, </a:t>
            </a:r>
            <a:r>
              <a:rPr lang="en-US" sz="1700" dirty="0" err="1">
                <a:solidFill>
                  <a:srgbClr val="FEFFFF"/>
                </a:solidFill>
              </a:rPr>
              <a:t>dapat</a:t>
            </a:r>
            <a:r>
              <a:rPr lang="en-US" sz="1700" dirty="0">
                <a:solidFill>
                  <a:srgbClr val="FEFFFF"/>
                </a:solidFill>
              </a:rPr>
              <a:t> </a:t>
            </a:r>
            <a:r>
              <a:rPr lang="en-US" sz="1700" dirty="0" err="1">
                <a:solidFill>
                  <a:srgbClr val="FEFFFF"/>
                </a:solidFill>
              </a:rPr>
              <a:t>berupa</a:t>
            </a:r>
            <a:r>
              <a:rPr lang="en-US" sz="1700" dirty="0">
                <a:solidFill>
                  <a:srgbClr val="FEFFFF"/>
                </a:solidFill>
              </a:rPr>
              <a:t> LMS, </a:t>
            </a:r>
            <a:r>
              <a:rPr lang="en-US" sz="1700" dirty="0" err="1">
                <a:solidFill>
                  <a:srgbClr val="FEFFFF"/>
                </a:solidFill>
              </a:rPr>
              <a:t>seperti</a:t>
            </a:r>
            <a:r>
              <a:rPr lang="en-US" sz="1700" dirty="0">
                <a:solidFill>
                  <a:srgbClr val="FEFFFF"/>
                </a:solidFill>
              </a:rPr>
              <a:t> </a:t>
            </a:r>
            <a:r>
              <a:rPr lang="en-US" sz="1700" i="1" dirty="0">
                <a:solidFill>
                  <a:srgbClr val="FEFFFF"/>
                </a:solidFill>
              </a:rPr>
              <a:t>Moodle, Google Classroom, Edmodo, Microsoft teams </a:t>
            </a:r>
            <a:r>
              <a:rPr lang="en-US" sz="1700" dirty="0" err="1">
                <a:solidFill>
                  <a:srgbClr val="FEFFFF"/>
                </a:solidFill>
              </a:rPr>
              <a:t>dll</a:t>
            </a:r>
            <a:endParaRPr lang="en-US" sz="1700" dirty="0">
              <a:solidFill>
                <a:srgbClr val="FEFFFF"/>
              </a:solidFill>
            </a:endParaRPr>
          </a:p>
          <a:p>
            <a:endParaRPr lang="en-US" sz="1700" dirty="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973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7264F718-7FAC-4056-9FA9-A603EC682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0"/>
            <a:ext cx="121904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F74639F7-E3C7-4165-A83E-6386A86BA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6356349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8B3AF0F1-707A-463E-B5EE-33C63A40C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979591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955B7B-3F38-3843-8776-B3DD2F0BA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704850"/>
            <a:ext cx="3785616" cy="2978150"/>
          </a:xfrm>
        </p:spPr>
        <p:txBody>
          <a:bodyPr anchor="b">
            <a:normAutofit/>
          </a:bodyPr>
          <a:lstStyle/>
          <a:p>
            <a:r>
              <a:rPr lang="en-US" sz="4100"/>
              <a:t>PEMENUHAN PRINSIP PEMBELAJARAN DARING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85DCF-EF6F-4845-A150-7C19D4A3C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8850" y="704850"/>
            <a:ext cx="5314950" cy="525145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800">
                <a:solidFill>
                  <a:schemeClr val="bg1"/>
                </a:solidFill>
              </a:rPr>
              <a:t>Non e-learning:</a:t>
            </a:r>
          </a:p>
          <a:p>
            <a:r>
              <a:rPr lang="en-US" sz="1800">
                <a:solidFill>
                  <a:schemeClr val="bg1"/>
                </a:solidFill>
              </a:rPr>
              <a:t>Mekanisme penyebaran konten pembelajaran dan soal tugas melalui WA Group, Telegram Group, Facebook Group, Google Drive dan sejenisnya</a:t>
            </a:r>
          </a:p>
          <a:p>
            <a:r>
              <a:rPr lang="en-US" sz="1800">
                <a:solidFill>
                  <a:schemeClr val="bg1"/>
                </a:solidFill>
              </a:rPr>
              <a:t>Kuis menggunakan Google Form</a:t>
            </a:r>
          </a:p>
          <a:p>
            <a:r>
              <a:rPr lang="en-US" sz="1800">
                <a:solidFill>
                  <a:schemeClr val="bg1"/>
                </a:solidFill>
              </a:rPr>
              <a:t>Pengumpulan tugas harus melalui komunikasi individual guru dan peserta didik yaitu e-mail, komunikasi pribadi WA, atau Telegram</a:t>
            </a:r>
          </a:p>
          <a:p>
            <a:r>
              <a:rPr lang="en-US" sz="1800">
                <a:solidFill>
                  <a:schemeClr val="bg1"/>
                </a:solidFill>
              </a:rPr>
              <a:t>Feedback dari guru pada tugas peserta didik melalui komunikasi individual</a:t>
            </a:r>
          </a:p>
          <a:p>
            <a:r>
              <a:rPr lang="en-US" sz="1800">
                <a:solidFill>
                  <a:schemeClr val="bg1"/>
                </a:solidFill>
              </a:rPr>
              <a:t>Diskusi antara guru dan peserta didik dapat dilakukan melalui WAG, Telegram Group, Facebook Group dan sejenisnya</a:t>
            </a:r>
          </a:p>
          <a:p>
            <a:r>
              <a:rPr lang="en-US" sz="1800">
                <a:solidFill>
                  <a:schemeClr val="bg1"/>
                </a:solidFill>
              </a:rPr>
              <a:t>Tatap muka sinkron tak langsung atau video conference dapat dilakukan dengan Skype, Google Hangout, Webex, Zoom dan lain - lain</a:t>
            </a:r>
          </a:p>
        </p:txBody>
      </p:sp>
    </p:spTree>
    <p:extLst>
      <p:ext uri="{BB962C8B-B14F-4D97-AF65-F5344CB8AC3E}">
        <p14:creationId xmlns:p14="http://schemas.microsoft.com/office/powerpoint/2010/main" val="36512921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D878EE-0901-854D-8A8A-6935155BB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PEMENUHAN PRINSIP PEMBELAJARAN DARING</a:t>
            </a:r>
          </a:p>
        </p:txBody>
      </p:sp>
      <p:sp>
        <p:nvSpPr>
          <p:cNvPr id="35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49F50-7DC8-384D-A647-F535AF510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500" b="1" dirty="0">
                <a:solidFill>
                  <a:srgbClr val="FEFFFF"/>
                </a:solidFill>
              </a:rPr>
              <a:t>E-LEARNING </a:t>
            </a:r>
          </a:p>
          <a:p>
            <a:pPr marL="0" indent="0">
              <a:buNone/>
            </a:pPr>
            <a:r>
              <a:rPr lang="en-US" sz="1500" dirty="0" err="1">
                <a:solidFill>
                  <a:srgbClr val="FEFFFF"/>
                </a:solidFill>
              </a:rPr>
              <a:t>Dengan</a:t>
            </a:r>
            <a:r>
              <a:rPr lang="en-US" sz="1500" dirty="0">
                <a:solidFill>
                  <a:srgbClr val="FEFFFF"/>
                </a:solidFill>
              </a:rPr>
              <a:t> LMS missal </a:t>
            </a:r>
            <a:r>
              <a:rPr lang="en-US" sz="1500" dirty="0" err="1">
                <a:solidFill>
                  <a:srgbClr val="FEFFFF"/>
                </a:solidFill>
              </a:rPr>
              <a:t>moodle</a:t>
            </a:r>
            <a:endParaRPr lang="en-US" sz="1500" dirty="0">
              <a:solidFill>
                <a:srgbClr val="FEFFFF"/>
              </a:solidFill>
            </a:endParaRPr>
          </a:p>
          <a:p>
            <a:pPr marL="0" indent="0">
              <a:buNone/>
            </a:pPr>
            <a:r>
              <a:rPr lang="en-US" sz="1500" dirty="0" err="1">
                <a:solidFill>
                  <a:srgbClr val="FEFFFF"/>
                </a:solidFill>
              </a:rPr>
              <a:t>Pembuatan</a:t>
            </a:r>
            <a:r>
              <a:rPr lang="en-US" sz="1500" dirty="0">
                <a:solidFill>
                  <a:srgbClr val="FEFFFF"/>
                </a:solidFill>
              </a:rPr>
              <a:t> course </a:t>
            </a:r>
            <a:r>
              <a:rPr lang="en-US" sz="1500" dirty="0" err="1">
                <a:solidFill>
                  <a:srgbClr val="FEFFFF"/>
                </a:solidFill>
              </a:rPr>
              <a:t>dapat</a:t>
            </a:r>
            <a:r>
              <a:rPr lang="en-US" sz="1500" dirty="0">
                <a:solidFill>
                  <a:srgbClr val="FEFFFF"/>
                </a:solidFill>
              </a:rPr>
              <a:t> </a:t>
            </a:r>
            <a:r>
              <a:rPr lang="en-US" sz="1500" dirty="0" err="1">
                <a:solidFill>
                  <a:srgbClr val="FEFFFF"/>
                </a:solidFill>
              </a:rPr>
              <a:t>menggunakan</a:t>
            </a:r>
            <a:r>
              <a:rPr lang="en-US" sz="1500" dirty="0">
                <a:solidFill>
                  <a:srgbClr val="FEFFFF"/>
                </a:solidFill>
              </a:rPr>
              <a:t> Template Blended Learning</a:t>
            </a:r>
          </a:p>
          <a:p>
            <a:pPr marL="0" indent="0">
              <a:buNone/>
            </a:pPr>
            <a:r>
              <a:rPr lang="en-US" sz="1500" dirty="0">
                <a:solidFill>
                  <a:srgbClr val="FEFFFF"/>
                </a:solidFill>
              </a:rPr>
              <a:t>Guru </a:t>
            </a:r>
            <a:r>
              <a:rPr lang="en-US" sz="1500" dirty="0" err="1">
                <a:solidFill>
                  <a:srgbClr val="FEFFFF"/>
                </a:solidFill>
              </a:rPr>
              <a:t>membuat</a:t>
            </a:r>
            <a:r>
              <a:rPr lang="en-US" sz="1500" dirty="0">
                <a:solidFill>
                  <a:srgbClr val="FEFFFF"/>
                </a:solidFill>
              </a:rPr>
              <a:t>:</a:t>
            </a:r>
          </a:p>
          <a:p>
            <a:r>
              <a:rPr lang="en-US" sz="1500" dirty="0">
                <a:solidFill>
                  <a:srgbClr val="FEFFFF"/>
                </a:solidFill>
              </a:rPr>
              <a:t>Resources </a:t>
            </a:r>
            <a:r>
              <a:rPr lang="en-US" sz="1500" dirty="0" err="1">
                <a:solidFill>
                  <a:srgbClr val="FEFFFF"/>
                </a:solidFill>
              </a:rPr>
              <a:t>berupa</a:t>
            </a:r>
            <a:r>
              <a:rPr lang="en-US" sz="1500" dirty="0">
                <a:solidFill>
                  <a:srgbClr val="FEFFFF"/>
                </a:solidFill>
              </a:rPr>
              <a:t> </a:t>
            </a:r>
            <a:r>
              <a:rPr lang="en-US" sz="1500" dirty="0" err="1">
                <a:solidFill>
                  <a:srgbClr val="FEFFFF"/>
                </a:solidFill>
              </a:rPr>
              <a:t>materi</a:t>
            </a:r>
            <a:r>
              <a:rPr lang="en-US" sz="1500" dirty="0">
                <a:solidFill>
                  <a:srgbClr val="FEFFFF"/>
                </a:solidFill>
              </a:rPr>
              <a:t> ajar </a:t>
            </a:r>
            <a:r>
              <a:rPr lang="en-US" sz="1500" dirty="0" err="1">
                <a:solidFill>
                  <a:srgbClr val="FEFFFF"/>
                </a:solidFill>
              </a:rPr>
              <a:t>setiap</a:t>
            </a:r>
            <a:r>
              <a:rPr lang="en-US" sz="1500" dirty="0">
                <a:solidFill>
                  <a:srgbClr val="FEFFFF"/>
                </a:solidFill>
              </a:rPr>
              <a:t> </a:t>
            </a:r>
            <a:r>
              <a:rPr lang="en-US" sz="1500" dirty="0" err="1">
                <a:solidFill>
                  <a:srgbClr val="FEFFFF"/>
                </a:solidFill>
              </a:rPr>
              <a:t>pertemuan</a:t>
            </a:r>
            <a:r>
              <a:rPr lang="en-US" sz="1500" dirty="0">
                <a:solidFill>
                  <a:srgbClr val="FEFFFF"/>
                </a:solidFill>
              </a:rPr>
              <a:t> yang </a:t>
            </a:r>
            <a:r>
              <a:rPr lang="en-US" sz="1500" dirty="0" err="1">
                <a:solidFill>
                  <a:srgbClr val="FEFFFF"/>
                </a:solidFill>
              </a:rPr>
              <a:t>meliputi</a:t>
            </a:r>
            <a:r>
              <a:rPr lang="en-US" sz="1500" dirty="0">
                <a:solidFill>
                  <a:srgbClr val="FEFFFF"/>
                </a:solidFill>
              </a:rPr>
              <a:t> </a:t>
            </a:r>
            <a:r>
              <a:rPr lang="en-US" sz="1500" dirty="0" err="1">
                <a:solidFill>
                  <a:srgbClr val="FEFFFF"/>
                </a:solidFill>
              </a:rPr>
              <a:t>modul</a:t>
            </a:r>
            <a:r>
              <a:rPr lang="en-US" sz="1500" dirty="0">
                <a:solidFill>
                  <a:srgbClr val="FEFFFF"/>
                </a:solidFill>
              </a:rPr>
              <a:t>, PPT, </a:t>
            </a:r>
            <a:r>
              <a:rPr lang="en-US" sz="1500" dirty="0" err="1">
                <a:solidFill>
                  <a:srgbClr val="FEFFFF"/>
                </a:solidFill>
              </a:rPr>
              <a:t>sumber</a:t>
            </a:r>
            <a:r>
              <a:rPr lang="en-US" sz="1500" dirty="0">
                <a:solidFill>
                  <a:srgbClr val="FEFFFF"/>
                </a:solidFill>
              </a:rPr>
              <a:t> </a:t>
            </a:r>
            <a:r>
              <a:rPr lang="en-US" sz="1500" dirty="0" err="1">
                <a:solidFill>
                  <a:srgbClr val="FEFFFF"/>
                </a:solidFill>
              </a:rPr>
              <a:t>bacaan</a:t>
            </a:r>
            <a:r>
              <a:rPr lang="en-US" sz="1500" dirty="0">
                <a:solidFill>
                  <a:srgbClr val="FEFFFF"/>
                </a:solidFill>
              </a:rPr>
              <a:t> </a:t>
            </a:r>
            <a:r>
              <a:rPr lang="en-US" sz="1500" dirty="0" err="1">
                <a:solidFill>
                  <a:srgbClr val="FEFFFF"/>
                </a:solidFill>
              </a:rPr>
              <a:t>dari</a:t>
            </a:r>
            <a:r>
              <a:rPr lang="en-US" sz="1500" dirty="0">
                <a:solidFill>
                  <a:srgbClr val="FEFFFF"/>
                </a:solidFill>
              </a:rPr>
              <a:t> website lain, video di </a:t>
            </a:r>
            <a:r>
              <a:rPr lang="en-US" sz="1500" dirty="0" err="1">
                <a:solidFill>
                  <a:srgbClr val="FEFFFF"/>
                </a:solidFill>
              </a:rPr>
              <a:t>youtube</a:t>
            </a:r>
            <a:r>
              <a:rPr lang="en-US" sz="1500" dirty="0">
                <a:solidFill>
                  <a:srgbClr val="FEFFFF"/>
                </a:solidFill>
              </a:rPr>
              <a:t>, </a:t>
            </a:r>
            <a:r>
              <a:rPr lang="en-US" sz="1500" dirty="0" err="1">
                <a:solidFill>
                  <a:srgbClr val="FEFFFF"/>
                </a:solidFill>
              </a:rPr>
              <a:t>atau</a:t>
            </a:r>
            <a:r>
              <a:rPr lang="en-US" sz="1500" dirty="0">
                <a:solidFill>
                  <a:srgbClr val="FEFFFF"/>
                </a:solidFill>
              </a:rPr>
              <a:t> </a:t>
            </a:r>
            <a:r>
              <a:rPr lang="en-US" sz="1500" dirty="0" err="1">
                <a:solidFill>
                  <a:srgbClr val="FEFFFF"/>
                </a:solidFill>
              </a:rPr>
              <a:t>rekaman</a:t>
            </a:r>
            <a:r>
              <a:rPr lang="en-US" sz="1500" dirty="0">
                <a:solidFill>
                  <a:srgbClr val="FEFFFF"/>
                </a:solidFill>
              </a:rPr>
              <a:t> </a:t>
            </a:r>
            <a:r>
              <a:rPr lang="en-US" sz="1500" dirty="0" err="1">
                <a:solidFill>
                  <a:srgbClr val="FEFFFF"/>
                </a:solidFill>
              </a:rPr>
              <a:t>suara</a:t>
            </a:r>
            <a:r>
              <a:rPr lang="en-US" sz="1500" dirty="0">
                <a:solidFill>
                  <a:srgbClr val="FEFFFF"/>
                </a:solidFill>
              </a:rPr>
              <a:t> yang </a:t>
            </a:r>
            <a:r>
              <a:rPr lang="en-US" sz="1500" dirty="0" err="1">
                <a:solidFill>
                  <a:srgbClr val="FEFFFF"/>
                </a:solidFill>
              </a:rPr>
              <a:t>sudah</a:t>
            </a:r>
            <a:r>
              <a:rPr lang="en-US" sz="1500" dirty="0">
                <a:solidFill>
                  <a:srgbClr val="FEFFFF"/>
                </a:solidFill>
              </a:rPr>
              <a:t> </a:t>
            </a:r>
            <a:r>
              <a:rPr lang="en-US" sz="1500" dirty="0" err="1">
                <a:solidFill>
                  <a:srgbClr val="FEFFFF"/>
                </a:solidFill>
              </a:rPr>
              <a:t>diunggah</a:t>
            </a:r>
            <a:r>
              <a:rPr lang="en-US" sz="1500" dirty="0">
                <a:solidFill>
                  <a:srgbClr val="FEFFFF"/>
                </a:solidFill>
              </a:rPr>
              <a:t> di…</a:t>
            </a:r>
          </a:p>
          <a:p>
            <a:r>
              <a:rPr lang="en-US" sz="1500" dirty="0" err="1">
                <a:solidFill>
                  <a:srgbClr val="FEFFFF"/>
                </a:solidFill>
              </a:rPr>
              <a:t>Soal</a:t>
            </a:r>
            <a:r>
              <a:rPr lang="en-US" sz="1500" dirty="0">
                <a:solidFill>
                  <a:srgbClr val="FEFFFF"/>
                </a:solidFill>
              </a:rPr>
              <a:t> </a:t>
            </a:r>
            <a:r>
              <a:rPr lang="en-US" sz="1500" dirty="0" err="1">
                <a:solidFill>
                  <a:srgbClr val="FEFFFF"/>
                </a:solidFill>
              </a:rPr>
              <a:t>tugas</a:t>
            </a:r>
            <a:r>
              <a:rPr lang="en-US" sz="1500" dirty="0">
                <a:solidFill>
                  <a:srgbClr val="FEFFFF"/>
                </a:solidFill>
              </a:rPr>
              <a:t>, </a:t>
            </a:r>
            <a:r>
              <a:rPr lang="en-US" sz="1500" dirty="0" err="1">
                <a:solidFill>
                  <a:srgbClr val="FEFFFF"/>
                </a:solidFill>
              </a:rPr>
              <a:t>soal</a:t>
            </a:r>
            <a:r>
              <a:rPr lang="en-US" sz="1500" dirty="0">
                <a:solidFill>
                  <a:srgbClr val="FEFFFF"/>
                </a:solidFill>
              </a:rPr>
              <a:t> </a:t>
            </a:r>
            <a:r>
              <a:rPr lang="en-US" sz="1500" dirty="0" err="1">
                <a:solidFill>
                  <a:srgbClr val="FEFFFF"/>
                </a:solidFill>
              </a:rPr>
              <a:t>kuis</a:t>
            </a:r>
            <a:r>
              <a:rPr lang="en-US" sz="1500" dirty="0">
                <a:solidFill>
                  <a:srgbClr val="FEFFFF"/>
                </a:solidFill>
              </a:rPr>
              <a:t> </a:t>
            </a:r>
            <a:r>
              <a:rPr lang="en-US" sz="1500" dirty="0" err="1">
                <a:solidFill>
                  <a:srgbClr val="FEFFFF"/>
                </a:solidFill>
              </a:rPr>
              <a:t>atau</a:t>
            </a:r>
            <a:r>
              <a:rPr lang="en-US" sz="1500" dirty="0">
                <a:solidFill>
                  <a:srgbClr val="FEFFFF"/>
                </a:solidFill>
              </a:rPr>
              <a:t> </a:t>
            </a:r>
            <a:r>
              <a:rPr lang="en-US" sz="1500" dirty="0" err="1">
                <a:solidFill>
                  <a:srgbClr val="FEFFFF"/>
                </a:solidFill>
              </a:rPr>
              <a:t>soal</a:t>
            </a:r>
            <a:r>
              <a:rPr lang="en-US" sz="1500" dirty="0">
                <a:solidFill>
                  <a:srgbClr val="FEFFFF"/>
                </a:solidFill>
              </a:rPr>
              <a:t> forum </a:t>
            </a:r>
            <a:r>
              <a:rPr lang="en-US" sz="1500" dirty="0" err="1">
                <a:solidFill>
                  <a:srgbClr val="FEFFFF"/>
                </a:solidFill>
              </a:rPr>
              <a:t>diskusi</a:t>
            </a:r>
            <a:r>
              <a:rPr lang="en-US" sz="1500" dirty="0">
                <a:solidFill>
                  <a:srgbClr val="FEFFFF"/>
                </a:solidFill>
              </a:rPr>
              <a:t>….Guru </a:t>
            </a:r>
            <a:r>
              <a:rPr lang="en-US" sz="1500" dirty="0" err="1">
                <a:solidFill>
                  <a:srgbClr val="FEFFFF"/>
                </a:solidFill>
              </a:rPr>
              <a:t>dapat</a:t>
            </a:r>
            <a:r>
              <a:rPr lang="en-US" sz="1500" dirty="0">
                <a:solidFill>
                  <a:srgbClr val="FEFFFF"/>
                </a:solidFill>
              </a:rPr>
              <a:t> </a:t>
            </a:r>
            <a:r>
              <a:rPr lang="en-US" sz="1500" dirty="0" err="1">
                <a:solidFill>
                  <a:srgbClr val="FEFFFF"/>
                </a:solidFill>
              </a:rPr>
              <a:t>memberikan</a:t>
            </a:r>
            <a:r>
              <a:rPr lang="en-US" sz="1500" dirty="0">
                <a:solidFill>
                  <a:srgbClr val="FEFFFF"/>
                </a:solidFill>
              </a:rPr>
              <a:t> start date dan end date </a:t>
            </a:r>
            <a:r>
              <a:rPr lang="en-US" sz="1500" dirty="0" err="1">
                <a:solidFill>
                  <a:srgbClr val="FEFFFF"/>
                </a:solidFill>
              </a:rPr>
              <a:t>bagi</a:t>
            </a:r>
            <a:r>
              <a:rPr lang="en-US" sz="1500" dirty="0">
                <a:solidFill>
                  <a:srgbClr val="FEFFFF"/>
                </a:solidFill>
              </a:rPr>
              <a:t> </a:t>
            </a:r>
            <a:r>
              <a:rPr lang="en-US" sz="1500" dirty="0" err="1">
                <a:solidFill>
                  <a:srgbClr val="FEFFFF"/>
                </a:solidFill>
              </a:rPr>
              <a:t>pengumpulan</a:t>
            </a:r>
            <a:r>
              <a:rPr lang="en-US" sz="1500" dirty="0">
                <a:solidFill>
                  <a:srgbClr val="FEFFFF"/>
                </a:solidFill>
              </a:rPr>
              <a:t> </a:t>
            </a:r>
            <a:r>
              <a:rPr lang="en-US" sz="1500" dirty="0" err="1">
                <a:solidFill>
                  <a:srgbClr val="FEFFFF"/>
                </a:solidFill>
              </a:rPr>
              <a:t>tugas</a:t>
            </a:r>
            <a:r>
              <a:rPr lang="en-US" sz="1500" dirty="0">
                <a:solidFill>
                  <a:srgbClr val="FEFFFF"/>
                </a:solidFill>
              </a:rPr>
              <a:t>, </a:t>
            </a:r>
            <a:r>
              <a:rPr lang="en-US" sz="1500" dirty="0" err="1">
                <a:solidFill>
                  <a:srgbClr val="FEFFFF"/>
                </a:solidFill>
              </a:rPr>
              <a:t>kuis</a:t>
            </a:r>
            <a:r>
              <a:rPr lang="en-US" sz="1500" dirty="0">
                <a:solidFill>
                  <a:srgbClr val="FEFFFF"/>
                </a:solidFill>
              </a:rPr>
              <a:t> </a:t>
            </a:r>
            <a:r>
              <a:rPr lang="en-US" sz="1500" dirty="0" err="1">
                <a:solidFill>
                  <a:srgbClr val="FEFFFF"/>
                </a:solidFill>
              </a:rPr>
              <a:t>atau</a:t>
            </a:r>
            <a:r>
              <a:rPr lang="en-US" sz="1500" dirty="0">
                <a:solidFill>
                  <a:srgbClr val="FEFFFF"/>
                </a:solidFill>
              </a:rPr>
              <a:t> </a:t>
            </a:r>
            <a:r>
              <a:rPr lang="en-US" sz="1500" dirty="0" err="1">
                <a:solidFill>
                  <a:srgbClr val="FEFFFF"/>
                </a:solidFill>
              </a:rPr>
              <a:t>diskusi</a:t>
            </a:r>
            <a:endParaRPr lang="en-US" sz="1500" dirty="0">
              <a:solidFill>
                <a:srgbClr val="FEFFFF"/>
              </a:solidFill>
            </a:endParaRPr>
          </a:p>
          <a:p>
            <a:r>
              <a:rPr lang="en-US" sz="1500" dirty="0" err="1">
                <a:solidFill>
                  <a:srgbClr val="FEFFFF"/>
                </a:solidFill>
              </a:rPr>
              <a:t>Membuat</a:t>
            </a:r>
            <a:r>
              <a:rPr lang="en-US" sz="1500" dirty="0">
                <a:solidFill>
                  <a:srgbClr val="FEFFFF"/>
                </a:solidFill>
              </a:rPr>
              <a:t> enrollment key </a:t>
            </a:r>
            <a:r>
              <a:rPr lang="en-US" sz="1500" dirty="0" err="1">
                <a:solidFill>
                  <a:srgbClr val="FEFFFF"/>
                </a:solidFill>
              </a:rPr>
              <a:t>untuk</a:t>
            </a:r>
            <a:r>
              <a:rPr lang="en-US" sz="1500" dirty="0">
                <a:solidFill>
                  <a:srgbClr val="FEFFFF"/>
                </a:solidFill>
              </a:rPr>
              <a:t> </a:t>
            </a:r>
            <a:r>
              <a:rPr lang="en-US" sz="1500" dirty="0" err="1">
                <a:solidFill>
                  <a:srgbClr val="FEFFFF"/>
                </a:solidFill>
              </a:rPr>
              <a:t>diberikan</a:t>
            </a:r>
            <a:r>
              <a:rPr lang="en-US" sz="1500" dirty="0">
                <a:solidFill>
                  <a:srgbClr val="FEFFFF"/>
                </a:solidFill>
              </a:rPr>
              <a:t> </a:t>
            </a:r>
            <a:r>
              <a:rPr lang="en-US" sz="1500" dirty="0" err="1">
                <a:solidFill>
                  <a:srgbClr val="FEFFFF"/>
                </a:solidFill>
              </a:rPr>
              <a:t>kepada</a:t>
            </a:r>
            <a:r>
              <a:rPr lang="en-US" sz="1500" dirty="0">
                <a:solidFill>
                  <a:srgbClr val="FEFFFF"/>
                </a:solidFill>
              </a:rPr>
              <a:t> </a:t>
            </a:r>
            <a:r>
              <a:rPr lang="en-US" sz="1500" dirty="0" err="1">
                <a:solidFill>
                  <a:srgbClr val="FEFFFF"/>
                </a:solidFill>
              </a:rPr>
              <a:t>peserta</a:t>
            </a:r>
            <a:r>
              <a:rPr lang="en-US" sz="1500" dirty="0">
                <a:solidFill>
                  <a:srgbClr val="FEFFFF"/>
                </a:solidFill>
              </a:rPr>
              <a:t> </a:t>
            </a:r>
            <a:r>
              <a:rPr lang="en-US" sz="1500" dirty="0" err="1">
                <a:solidFill>
                  <a:srgbClr val="FEFFFF"/>
                </a:solidFill>
              </a:rPr>
              <a:t>didik</a:t>
            </a:r>
            <a:endParaRPr lang="en-US" sz="1500" dirty="0">
              <a:solidFill>
                <a:srgbClr val="FEFFFF"/>
              </a:solidFill>
            </a:endParaRPr>
          </a:p>
          <a:p>
            <a:r>
              <a:rPr lang="en-US" sz="1500" dirty="0">
                <a:solidFill>
                  <a:srgbClr val="FEFFFF"/>
                </a:solidFill>
              </a:rPr>
              <a:t>Guru </a:t>
            </a:r>
            <a:r>
              <a:rPr lang="en-US" sz="1500" dirty="0" err="1">
                <a:solidFill>
                  <a:srgbClr val="FEFFFF"/>
                </a:solidFill>
              </a:rPr>
              <a:t>melaksanakan</a:t>
            </a:r>
            <a:r>
              <a:rPr lang="en-US" sz="1500" dirty="0">
                <a:solidFill>
                  <a:srgbClr val="FEFFFF"/>
                </a:solidFill>
              </a:rPr>
              <a:t> </a:t>
            </a:r>
            <a:r>
              <a:rPr lang="en-US" sz="1500" dirty="0" err="1">
                <a:solidFill>
                  <a:srgbClr val="FEFFFF"/>
                </a:solidFill>
              </a:rPr>
              <a:t>pembelajaran</a:t>
            </a:r>
            <a:r>
              <a:rPr lang="en-US" sz="1500" dirty="0">
                <a:solidFill>
                  <a:srgbClr val="FEFFFF"/>
                </a:solidFill>
              </a:rPr>
              <a:t> daring </a:t>
            </a:r>
            <a:r>
              <a:rPr lang="en-US" sz="1500" dirty="0" err="1">
                <a:solidFill>
                  <a:srgbClr val="FEFFFF"/>
                </a:solidFill>
              </a:rPr>
              <a:t>menggunakan</a:t>
            </a:r>
            <a:r>
              <a:rPr lang="en-US" sz="1500" dirty="0">
                <a:solidFill>
                  <a:srgbClr val="FEFFFF"/>
                </a:solidFill>
              </a:rPr>
              <a:t> LMS</a:t>
            </a:r>
          </a:p>
          <a:p>
            <a:r>
              <a:rPr lang="en-US" sz="1500" dirty="0" err="1">
                <a:solidFill>
                  <a:srgbClr val="FEFFFF"/>
                </a:solidFill>
              </a:rPr>
              <a:t>Penilaian</a:t>
            </a:r>
            <a:endParaRPr lang="en-US" sz="1500" dirty="0">
              <a:solidFill>
                <a:srgbClr val="FEFFFF"/>
              </a:solidFill>
            </a:endParaRPr>
          </a:p>
          <a:p>
            <a:r>
              <a:rPr lang="en-US" sz="1500" dirty="0" err="1">
                <a:solidFill>
                  <a:srgbClr val="FEFFFF"/>
                </a:solidFill>
              </a:rPr>
              <a:t>Penghargaan</a:t>
            </a:r>
            <a:endParaRPr lang="en-US" sz="1500" dirty="0">
              <a:solidFill>
                <a:srgbClr val="FEFFFF"/>
              </a:solidFill>
            </a:endParaRPr>
          </a:p>
          <a:p>
            <a:endParaRPr lang="en-US" sz="1500" dirty="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621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548</Words>
  <Application>Microsoft Macintosh PowerPoint</Application>
  <PresentationFormat>Widescreen</PresentationFormat>
  <Paragraphs>66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Wingdings</vt:lpstr>
      <vt:lpstr>Office Theme</vt:lpstr>
      <vt:lpstr>PEMBELAJARAN JARAK JAUH MENGUBAH PARADIGMA “BELAJAR”</vt:lpstr>
      <vt:lpstr>BIODATA</vt:lpstr>
      <vt:lpstr>KEBIJAKAN BDR</vt:lpstr>
      <vt:lpstr>PRINSIP PEMBELAJARAN DARING</vt:lpstr>
      <vt:lpstr>INTI PEMBELAJARAN DARING</vt:lpstr>
      <vt:lpstr>PowerPoint Presentation</vt:lpstr>
      <vt:lpstr>PELAKSANAAN PEMBELAJARAN</vt:lpstr>
      <vt:lpstr>PEMENUHAN PRINSIP PEMBELAJARAN DARING</vt:lpstr>
      <vt:lpstr>PEMENUHAN PRINSIP PEMBELAJARAN DARING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PEMBELAJARAN JARAK JAUH MENGUBAH PARADIGMA “BELAJAR”</dc:title>
  <dc:creator>mild.plus16</dc:creator>
  <cp:lastModifiedBy>mild.plus16</cp:lastModifiedBy>
  <cp:revision>1</cp:revision>
  <dcterms:created xsi:type="dcterms:W3CDTF">2020-08-03T08:11:40Z</dcterms:created>
  <dcterms:modified xsi:type="dcterms:W3CDTF">2020-08-03T08:24:41Z</dcterms:modified>
</cp:coreProperties>
</file>